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6.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8.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9.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0.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1.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1"/>
  </p:sldMasterIdLst>
  <p:notesMasterIdLst>
    <p:notesMasterId r:id="rId17"/>
  </p:notesMasterIdLst>
  <p:sldIdLst>
    <p:sldId id="256" r:id="rId2"/>
    <p:sldId id="257" r:id="rId3"/>
    <p:sldId id="259" r:id="rId4"/>
    <p:sldId id="262" r:id="rId5"/>
    <p:sldId id="263" r:id="rId6"/>
    <p:sldId id="264" r:id="rId7"/>
    <p:sldId id="271" r:id="rId8"/>
    <p:sldId id="266" r:id="rId9"/>
    <p:sldId id="265" r:id="rId10"/>
    <p:sldId id="269" r:id="rId11"/>
    <p:sldId id="270" r:id="rId12"/>
    <p:sldId id="267" r:id="rId13"/>
    <p:sldId id="273" r:id="rId14"/>
    <p:sldId id="272" r:id="rId15"/>
    <p:sldId id="268"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160"/>
    <p:restoredTop sz="86767"/>
  </p:normalViewPr>
  <p:slideViewPr>
    <p:cSldViewPr snapToGrid="0">
      <p:cViewPr varScale="1">
        <p:scale>
          <a:sx n="82" d="100"/>
          <a:sy n="82" d="100"/>
        </p:scale>
        <p:origin x="11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9D139FE-9C9E-B944-AE00-ED7C6D8760A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E6435F9D-B45F-3B4B-A170-C6A2D47217D0}">
      <dgm:prSet/>
      <dgm:spPr/>
      <dgm:t>
        <a:bodyPr/>
        <a:lstStyle/>
        <a:p>
          <a:r>
            <a:rPr lang="en-US"/>
            <a:t>Introduction</a:t>
          </a:r>
        </a:p>
      </dgm:t>
    </dgm:pt>
    <dgm:pt modelId="{7AC10D60-A33C-0247-B815-5C50D15EE99E}" type="parTrans" cxnId="{B61F3698-88B4-2347-98CA-ADF2A0E300E5}">
      <dgm:prSet/>
      <dgm:spPr/>
      <dgm:t>
        <a:bodyPr/>
        <a:lstStyle/>
        <a:p>
          <a:endParaRPr lang="en-US"/>
        </a:p>
      </dgm:t>
    </dgm:pt>
    <dgm:pt modelId="{B7806FDB-6193-874F-B256-0D9CBF6468B9}" type="sibTrans" cxnId="{B61F3698-88B4-2347-98CA-ADF2A0E300E5}">
      <dgm:prSet/>
      <dgm:spPr/>
      <dgm:t>
        <a:bodyPr/>
        <a:lstStyle/>
        <a:p>
          <a:endParaRPr lang="en-US"/>
        </a:p>
      </dgm:t>
    </dgm:pt>
    <dgm:pt modelId="{2EE4A9D4-6E70-A84F-950A-BED476D1AB1F}" type="pres">
      <dgm:prSet presAssocID="{39D139FE-9C9E-B944-AE00-ED7C6D8760A6}" presName="linear" presStyleCnt="0">
        <dgm:presLayoutVars>
          <dgm:animLvl val="lvl"/>
          <dgm:resizeHandles val="exact"/>
        </dgm:presLayoutVars>
      </dgm:prSet>
      <dgm:spPr/>
    </dgm:pt>
    <dgm:pt modelId="{4BE405DA-0A6E-BF41-B68F-7FAA945A5BF6}" type="pres">
      <dgm:prSet presAssocID="{E6435F9D-B45F-3B4B-A170-C6A2D47217D0}" presName="parentText" presStyleLbl="node1" presStyleIdx="0" presStyleCnt="1">
        <dgm:presLayoutVars>
          <dgm:chMax val="0"/>
          <dgm:bulletEnabled val="1"/>
        </dgm:presLayoutVars>
      </dgm:prSet>
      <dgm:spPr/>
    </dgm:pt>
  </dgm:ptLst>
  <dgm:cxnLst>
    <dgm:cxn modelId="{5CC2E741-CBA7-1143-B9A0-16DCA9BF49B3}" type="presOf" srcId="{39D139FE-9C9E-B944-AE00-ED7C6D8760A6}" destId="{2EE4A9D4-6E70-A84F-950A-BED476D1AB1F}" srcOrd="0" destOrd="0" presId="urn:microsoft.com/office/officeart/2005/8/layout/vList2"/>
    <dgm:cxn modelId="{B61F3698-88B4-2347-98CA-ADF2A0E300E5}" srcId="{39D139FE-9C9E-B944-AE00-ED7C6D8760A6}" destId="{E6435F9D-B45F-3B4B-A170-C6A2D47217D0}" srcOrd="0" destOrd="0" parTransId="{7AC10D60-A33C-0247-B815-5C50D15EE99E}" sibTransId="{B7806FDB-6193-874F-B256-0D9CBF6468B9}"/>
    <dgm:cxn modelId="{1C7720CF-BB36-0C41-BE54-62163E92D425}" type="presOf" srcId="{E6435F9D-B45F-3B4B-A170-C6A2D47217D0}" destId="{4BE405DA-0A6E-BF41-B68F-7FAA945A5BF6}" srcOrd="0" destOrd="0" presId="urn:microsoft.com/office/officeart/2005/8/layout/vList2"/>
    <dgm:cxn modelId="{4463FF72-8F9D-EE4E-B3AB-4BB2883FF43A}" type="presParOf" srcId="{2EE4A9D4-6E70-A84F-950A-BED476D1AB1F}" destId="{4BE405DA-0A6E-BF41-B68F-7FAA945A5BF6}"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6E7BAAC5-6906-E64F-80BC-ABC5EB6B74B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5F9BCAE8-556C-384B-AC06-1656A9549D0A}">
      <dgm:prSet custT="1"/>
      <dgm:spPr/>
      <dgm:t>
        <a:bodyPr/>
        <a:lstStyle/>
        <a:p>
          <a:r>
            <a:rPr lang="en-US" sz="3600"/>
            <a:t>3.</a:t>
          </a:r>
          <a:r>
            <a:rPr lang="en-US" sz="3600" b="0" i="0"/>
            <a:t> Future considerations: </a:t>
          </a:r>
          <a:r>
            <a:rPr lang="en-US" sz="3600"/>
            <a:t>Number of Bedroom</a:t>
          </a:r>
        </a:p>
      </dgm:t>
    </dgm:pt>
    <dgm:pt modelId="{C2A9C345-D3AC-4D4D-8502-2D1798639276}" type="parTrans" cxnId="{7E9E0635-CD9E-3945-8934-485EB5BEFDE0}">
      <dgm:prSet/>
      <dgm:spPr/>
      <dgm:t>
        <a:bodyPr/>
        <a:lstStyle/>
        <a:p>
          <a:endParaRPr lang="en-US"/>
        </a:p>
      </dgm:t>
    </dgm:pt>
    <dgm:pt modelId="{5C820C88-FA18-7848-BF9B-DD43F6517812}" type="sibTrans" cxnId="{7E9E0635-CD9E-3945-8934-485EB5BEFDE0}">
      <dgm:prSet/>
      <dgm:spPr/>
      <dgm:t>
        <a:bodyPr/>
        <a:lstStyle/>
        <a:p>
          <a:endParaRPr lang="en-US"/>
        </a:p>
      </dgm:t>
    </dgm:pt>
    <dgm:pt modelId="{5147DF2E-DC62-0A4B-B7E6-952645DBCA38}" type="pres">
      <dgm:prSet presAssocID="{6E7BAAC5-6906-E64F-80BC-ABC5EB6B74B2}" presName="linear" presStyleCnt="0">
        <dgm:presLayoutVars>
          <dgm:animLvl val="lvl"/>
          <dgm:resizeHandles val="exact"/>
        </dgm:presLayoutVars>
      </dgm:prSet>
      <dgm:spPr/>
    </dgm:pt>
    <dgm:pt modelId="{71F87935-DDCB-1A40-B428-6D2B7F72F14B}" type="pres">
      <dgm:prSet presAssocID="{5F9BCAE8-556C-384B-AC06-1656A9549D0A}" presName="parentText" presStyleLbl="node1" presStyleIdx="0" presStyleCnt="1">
        <dgm:presLayoutVars>
          <dgm:chMax val="0"/>
          <dgm:bulletEnabled val="1"/>
        </dgm:presLayoutVars>
      </dgm:prSet>
      <dgm:spPr/>
    </dgm:pt>
  </dgm:ptLst>
  <dgm:cxnLst>
    <dgm:cxn modelId="{415FB119-3AB0-874F-B463-BC0F91D34184}" type="presOf" srcId="{6E7BAAC5-6906-E64F-80BC-ABC5EB6B74B2}" destId="{5147DF2E-DC62-0A4B-B7E6-952645DBCA38}" srcOrd="0" destOrd="0" presId="urn:microsoft.com/office/officeart/2005/8/layout/vList2"/>
    <dgm:cxn modelId="{7E9E0635-CD9E-3945-8934-485EB5BEFDE0}" srcId="{6E7BAAC5-6906-E64F-80BC-ABC5EB6B74B2}" destId="{5F9BCAE8-556C-384B-AC06-1656A9549D0A}" srcOrd="0" destOrd="0" parTransId="{C2A9C345-D3AC-4D4D-8502-2D1798639276}" sibTransId="{5C820C88-FA18-7848-BF9B-DD43F6517812}"/>
    <dgm:cxn modelId="{995D6086-90AF-0A46-B780-6E8C6B85B357}" type="presOf" srcId="{5F9BCAE8-556C-384B-AC06-1656A9549D0A}" destId="{71F87935-DDCB-1A40-B428-6D2B7F72F14B}" srcOrd="0" destOrd="0" presId="urn:microsoft.com/office/officeart/2005/8/layout/vList2"/>
    <dgm:cxn modelId="{81ECAA87-8ADE-A84B-8F74-39A5D8CDB092}" type="presParOf" srcId="{5147DF2E-DC62-0A4B-B7E6-952645DBCA38}" destId="{71F87935-DDCB-1A40-B428-6D2B7F72F14B}"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5F086089-1820-7B41-BEA1-D30FCA14847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FF0E4473-AC5A-6744-91A9-09E4F056E156}">
      <dgm:prSet/>
      <dgm:spPr/>
      <dgm:t>
        <a:bodyPr/>
        <a:lstStyle/>
        <a:p>
          <a:r>
            <a:rPr lang="en-US" dirty="0"/>
            <a:t>Largest Factor-1</a:t>
          </a:r>
        </a:p>
      </dgm:t>
    </dgm:pt>
    <dgm:pt modelId="{8A932BBD-C492-7744-855E-79B2ADBFAD40}" type="parTrans" cxnId="{9B41B988-C2F8-2240-A56F-91D34741D580}">
      <dgm:prSet/>
      <dgm:spPr/>
      <dgm:t>
        <a:bodyPr/>
        <a:lstStyle/>
        <a:p>
          <a:endParaRPr lang="en-US"/>
        </a:p>
      </dgm:t>
    </dgm:pt>
    <dgm:pt modelId="{567477DE-A42C-5E4B-8663-C87E1F8EDDED}" type="sibTrans" cxnId="{9B41B988-C2F8-2240-A56F-91D34741D580}">
      <dgm:prSet/>
      <dgm:spPr/>
      <dgm:t>
        <a:bodyPr/>
        <a:lstStyle/>
        <a:p>
          <a:endParaRPr lang="en-US"/>
        </a:p>
      </dgm:t>
    </dgm:pt>
    <dgm:pt modelId="{4EFD52BC-3605-2240-8252-31D2E3CB7282}" type="pres">
      <dgm:prSet presAssocID="{5F086089-1820-7B41-BEA1-D30FCA14847F}" presName="linear" presStyleCnt="0">
        <dgm:presLayoutVars>
          <dgm:animLvl val="lvl"/>
          <dgm:resizeHandles val="exact"/>
        </dgm:presLayoutVars>
      </dgm:prSet>
      <dgm:spPr/>
    </dgm:pt>
    <dgm:pt modelId="{256FFB78-CAF1-AB4A-A33F-FFFE774AE239}" type="pres">
      <dgm:prSet presAssocID="{FF0E4473-AC5A-6744-91A9-09E4F056E156}" presName="parentText" presStyleLbl="node1" presStyleIdx="0" presStyleCnt="1" custLinFactX="100000" custLinFactNeighborX="115704" custLinFactNeighborY="-11292">
        <dgm:presLayoutVars>
          <dgm:chMax val="0"/>
          <dgm:bulletEnabled val="1"/>
        </dgm:presLayoutVars>
      </dgm:prSet>
      <dgm:spPr/>
    </dgm:pt>
  </dgm:ptLst>
  <dgm:cxnLst>
    <dgm:cxn modelId="{DB268538-7E48-E04C-8AF9-5C9B46C88CF6}" type="presOf" srcId="{5F086089-1820-7B41-BEA1-D30FCA14847F}" destId="{4EFD52BC-3605-2240-8252-31D2E3CB7282}" srcOrd="0" destOrd="0" presId="urn:microsoft.com/office/officeart/2005/8/layout/vList2"/>
    <dgm:cxn modelId="{9B41B988-C2F8-2240-A56F-91D34741D580}" srcId="{5F086089-1820-7B41-BEA1-D30FCA14847F}" destId="{FF0E4473-AC5A-6744-91A9-09E4F056E156}" srcOrd="0" destOrd="0" parTransId="{8A932BBD-C492-7744-855E-79B2ADBFAD40}" sibTransId="{567477DE-A42C-5E4B-8663-C87E1F8EDDED}"/>
    <dgm:cxn modelId="{6F758FE5-0A24-9A42-837C-BD7F632F6E97}" type="presOf" srcId="{FF0E4473-AC5A-6744-91A9-09E4F056E156}" destId="{256FFB78-CAF1-AB4A-A33F-FFFE774AE239}" srcOrd="0" destOrd="0" presId="urn:microsoft.com/office/officeart/2005/8/layout/vList2"/>
    <dgm:cxn modelId="{0E105AA8-124C-9741-8932-7E8C04A9C5C7}" type="presParOf" srcId="{4EFD52BC-3605-2240-8252-31D2E3CB7282}" destId="{256FFB78-CAF1-AB4A-A33F-FFFE774AE23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5F086089-1820-7B41-BEA1-D30FCA14847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FF0E4473-AC5A-6744-91A9-09E4F056E156}">
      <dgm:prSet/>
      <dgm:spPr/>
      <dgm:t>
        <a:bodyPr/>
        <a:lstStyle/>
        <a:p>
          <a:r>
            <a:rPr lang="en-US" dirty="0"/>
            <a:t>Largest Factor-2</a:t>
          </a:r>
        </a:p>
      </dgm:t>
    </dgm:pt>
    <dgm:pt modelId="{8A932BBD-C492-7744-855E-79B2ADBFAD40}" type="parTrans" cxnId="{9B41B988-C2F8-2240-A56F-91D34741D580}">
      <dgm:prSet/>
      <dgm:spPr/>
      <dgm:t>
        <a:bodyPr/>
        <a:lstStyle/>
        <a:p>
          <a:endParaRPr lang="en-US"/>
        </a:p>
      </dgm:t>
    </dgm:pt>
    <dgm:pt modelId="{567477DE-A42C-5E4B-8663-C87E1F8EDDED}" type="sibTrans" cxnId="{9B41B988-C2F8-2240-A56F-91D34741D580}">
      <dgm:prSet/>
      <dgm:spPr/>
      <dgm:t>
        <a:bodyPr/>
        <a:lstStyle/>
        <a:p>
          <a:endParaRPr lang="en-US"/>
        </a:p>
      </dgm:t>
    </dgm:pt>
    <dgm:pt modelId="{4EFD52BC-3605-2240-8252-31D2E3CB7282}" type="pres">
      <dgm:prSet presAssocID="{5F086089-1820-7B41-BEA1-D30FCA14847F}" presName="linear" presStyleCnt="0">
        <dgm:presLayoutVars>
          <dgm:animLvl val="lvl"/>
          <dgm:resizeHandles val="exact"/>
        </dgm:presLayoutVars>
      </dgm:prSet>
      <dgm:spPr/>
    </dgm:pt>
    <dgm:pt modelId="{256FFB78-CAF1-AB4A-A33F-FFFE774AE239}" type="pres">
      <dgm:prSet presAssocID="{FF0E4473-AC5A-6744-91A9-09E4F056E156}" presName="parentText" presStyleLbl="node1" presStyleIdx="0" presStyleCnt="1" custLinFactX="100000" custLinFactNeighborX="115704" custLinFactNeighborY="-11292">
        <dgm:presLayoutVars>
          <dgm:chMax val="0"/>
          <dgm:bulletEnabled val="1"/>
        </dgm:presLayoutVars>
      </dgm:prSet>
      <dgm:spPr/>
    </dgm:pt>
  </dgm:ptLst>
  <dgm:cxnLst>
    <dgm:cxn modelId="{DB268538-7E48-E04C-8AF9-5C9B46C88CF6}" type="presOf" srcId="{5F086089-1820-7B41-BEA1-D30FCA14847F}" destId="{4EFD52BC-3605-2240-8252-31D2E3CB7282}" srcOrd="0" destOrd="0" presId="urn:microsoft.com/office/officeart/2005/8/layout/vList2"/>
    <dgm:cxn modelId="{9B41B988-C2F8-2240-A56F-91D34741D580}" srcId="{5F086089-1820-7B41-BEA1-D30FCA14847F}" destId="{FF0E4473-AC5A-6744-91A9-09E4F056E156}" srcOrd="0" destOrd="0" parTransId="{8A932BBD-C492-7744-855E-79B2ADBFAD40}" sibTransId="{567477DE-A42C-5E4B-8663-C87E1F8EDDED}"/>
    <dgm:cxn modelId="{6F758FE5-0A24-9A42-837C-BD7F632F6E97}" type="presOf" srcId="{FF0E4473-AC5A-6744-91A9-09E4F056E156}" destId="{256FFB78-CAF1-AB4A-A33F-FFFE774AE239}" srcOrd="0" destOrd="0" presId="urn:microsoft.com/office/officeart/2005/8/layout/vList2"/>
    <dgm:cxn modelId="{0E105AA8-124C-9741-8932-7E8C04A9C5C7}" type="presParOf" srcId="{4EFD52BC-3605-2240-8252-31D2E3CB7282}" destId="{256FFB78-CAF1-AB4A-A33F-FFFE774AE239}"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5F086089-1820-7B41-BEA1-D30FCA14847F}"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FF0E4473-AC5A-6744-91A9-09E4F056E156}">
      <dgm:prSet/>
      <dgm:spPr/>
      <dgm:t>
        <a:bodyPr/>
        <a:lstStyle/>
        <a:p>
          <a:r>
            <a:rPr lang="en-US" dirty="0"/>
            <a:t>Conclusion</a:t>
          </a:r>
        </a:p>
      </dgm:t>
    </dgm:pt>
    <dgm:pt modelId="{8A932BBD-C492-7744-855E-79B2ADBFAD40}" type="parTrans" cxnId="{9B41B988-C2F8-2240-A56F-91D34741D580}">
      <dgm:prSet/>
      <dgm:spPr/>
      <dgm:t>
        <a:bodyPr/>
        <a:lstStyle/>
        <a:p>
          <a:endParaRPr lang="en-US"/>
        </a:p>
      </dgm:t>
    </dgm:pt>
    <dgm:pt modelId="{567477DE-A42C-5E4B-8663-C87E1F8EDDED}" type="sibTrans" cxnId="{9B41B988-C2F8-2240-A56F-91D34741D580}">
      <dgm:prSet/>
      <dgm:spPr/>
      <dgm:t>
        <a:bodyPr/>
        <a:lstStyle/>
        <a:p>
          <a:endParaRPr lang="en-US"/>
        </a:p>
      </dgm:t>
    </dgm:pt>
    <dgm:pt modelId="{4EFD52BC-3605-2240-8252-31D2E3CB7282}" type="pres">
      <dgm:prSet presAssocID="{5F086089-1820-7B41-BEA1-D30FCA14847F}" presName="linear" presStyleCnt="0">
        <dgm:presLayoutVars>
          <dgm:animLvl val="lvl"/>
          <dgm:resizeHandles val="exact"/>
        </dgm:presLayoutVars>
      </dgm:prSet>
      <dgm:spPr/>
    </dgm:pt>
    <dgm:pt modelId="{256FFB78-CAF1-AB4A-A33F-FFFE774AE239}" type="pres">
      <dgm:prSet presAssocID="{FF0E4473-AC5A-6744-91A9-09E4F056E156}" presName="parentText" presStyleLbl="node1" presStyleIdx="0" presStyleCnt="1" custLinFactX="100000" custLinFactNeighborX="115704" custLinFactNeighborY="-11292">
        <dgm:presLayoutVars>
          <dgm:chMax val="0"/>
          <dgm:bulletEnabled val="1"/>
        </dgm:presLayoutVars>
      </dgm:prSet>
      <dgm:spPr/>
    </dgm:pt>
  </dgm:ptLst>
  <dgm:cxnLst>
    <dgm:cxn modelId="{DB268538-7E48-E04C-8AF9-5C9B46C88CF6}" type="presOf" srcId="{5F086089-1820-7B41-BEA1-D30FCA14847F}" destId="{4EFD52BC-3605-2240-8252-31D2E3CB7282}" srcOrd="0" destOrd="0" presId="urn:microsoft.com/office/officeart/2005/8/layout/vList2"/>
    <dgm:cxn modelId="{9B41B988-C2F8-2240-A56F-91D34741D580}" srcId="{5F086089-1820-7B41-BEA1-D30FCA14847F}" destId="{FF0E4473-AC5A-6744-91A9-09E4F056E156}" srcOrd="0" destOrd="0" parTransId="{8A932BBD-C492-7744-855E-79B2ADBFAD40}" sibTransId="{567477DE-A42C-5E4B-8663-C87E1F8EDDED}"/>
    <dgm:cxn modelId="{6F758FE5-0A24-9A42-837C-BD7F632F6E97}" type="presOf" srcId="{FF0E4473-AC5A-6744-91A9-09E4F056E156}" destId="{256FFB78-CAF1-AB4A-A33F-FFFE774AE239}" srcOrd="0" destOrd="0" presId="urn:microsoft.com/office/officeart/2005/8/layout/vList2"/>
    <dgm:cxn modelId="{0E105AA8-124C-9741-8932-7E8C04A9C5C7}" type="presParOf" srcId="{4EFD52BC-3605-2240-8252-31D2E3CB7282}" destId="{256FFB78-CAF1-AB4A-A33F-FFFE774AE239}"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43572E-218E-744D-8F92-494644F7C0C6}"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1C6BECBB-D1A8-7749-AB56-2DE73C2BA5F6}">
      <dgm:prSet/>
      <dgm:spPr/>
      <dgm:t>
        <a:bodyPr/>
        <a:lstStyle/>
        <a:p>
          <a:r>
            <a:rPr lang="en-US"/>
            <a:t>Overview</a:t>
          </a:r>
        </a:p>
      </dgm:t>
    </dgm:pt>
    <dgm:pt modelId="{89879A2F-9E03-4144-A8CB-A0616836252E}" type="parTrans" cxnId="{2772DD6E-BFC8-AF40-9CCB-FD3712A0F399}">
      <dgm:prSet/>
      <dgm:spPr/>
      <dgm:t>
        <a:bodyPr/>
        <a:lstStyle/>
        <a:p>
          <a:endParaRPr lang="en-US"/>
        </a:p>
      </dgm:t>
    </dgm:pt>
    <dgm:pt modelId="{9DFEE953-D9D1-1545-8F36-72C3A006A8F8}" type="sibTrans" cxnId="{2772DD6E-BFC8-AF40-9CCB-FD3712A0F399}">
      <dgm:prSet/>
      <dgm:spPr/>
      <dgm:t>
        <a:bodyPr/>
        <a:lstStyle/>
        <a:p>
          <a:endParaRPr lang="en-US"/>
        </a:p>
      </dgm:t>
    </dgm:pt>
    <dgm:pt modelId="{439B3B26-930A-7E4F-BC9F-BEBFC4C49967}" type="pres">
      <dgm:prSet presAssocID="{5543572E-218E-744D-8F92-494644F7C0C6}" presName="linear" presStyleCnt="0">
        <dgm:presLayoutVars>
          <dgm:animLvl val="lvl"/>
          <dgm:resizeHandles val="exact"/>
        </dgm:presLayoutVars>
      </dgm:prSet>
      <dgm:spPr/>
    </dgm:pt>
    <dgm:pt modelId="{5210B611-D3C0-E449-8681-950465C9D971}" type="pres">
      <dgm:prSet presAssocID="{1C6BECBB-D1A8-7749-AB56-2DE73C2BA5F6}" presName="parentText" presStyleLbl="node1" presStyleIdx="0" presStyleCnt="1">
        <dgm:presLayoutVars>
          <dgm:chMax val="0"/>
          <dgm:bulletEnabled val="1"/>
        </dgm:presLayoutVars>
      </dgm:prSet>
      <dgm:spPr/>
    </dgm:pt>
  </dgm:ptLst>
  <dgm:cxnLst>
    <dgm:cxn modelId="{1BD16A10-E103-E446-B1F6-30BCF10B3D31}" type="presOf" srcId="{1C6BECBB-D1A8-7749-AB56-2DE73C2BA5F6}" destId="{5210B611-D3C0-E449-8681-950465C9D971}" srcOrd="0" destOrd="0" presId="urn:microsoft.com/office/officeart/2005/8/layout/vList2"/>
    <dgm:cxn modelId="{2772DD6E-BFC8-AF40-9CCB-FD3712A0F399}" srcId="{5543572E-218E-744D-8F92-494644F7C0C6}" destId="{1C6BECBB-D1A8-7749-AB56-2DE73C2BA5F6}" srcOrd="0" destOrd="0" parTransId="{89879A2F-9E03-4144-A8CB-A0616836252E}" sibTransId="{9DFEE953-D9D1-1545-8F36-72C3A006A8F8}"/>
    <dgm:cxn modelId="{85E32CF2-8D22-9C4E-A5AB-3AEA6F47BF2D}" type="presOf" srcId="{5543572E-218E-744D-8F92-494644F7C0C6}" destId="{439B3B26-930A-7E4F-BC9F-BEBFC4C49967}" srcOrd="0" destOrd="0" presId="urn:microsoft.com/office/officeart/2005/8/layout/vList2"/>
    <dgm:cxn modelId="{CB2DC77F-E0F9-274D-976A-B655B225A911}" type="presParOf" srcId="{439B3B26-930A-7E4F-BC9F-BEBFC4C49967}" destId="{5210B611-D3C0-E449-8681-950465C9D971}"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AD226440-E338-F44C-B6A7-4140A608711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D6BBCDD9-9FC6-CF46-9E56-637040189C54}">
      <dgm:prSet/>
      <dgm:spPr/>
      <dgm:t>
        <a:bodyPr/>
        <a:lstStyle/>
        <a:p>
          <a:r>
            <a:rPr lang="en-US" dirty="0"/>
            <a:t>1. The effect of the garage on the selling price</a:t>
          </a:r>
        </a:p>
      </dgm:t>
    </dgm:pt>
    <dgm:pt modelId="{97A431F0-0F85-534D-9812-11851C4845C8}" type="sibTrans" cxnId="{456B8A39-CA2B-5446-BCA5-08C8DDEA519B}">
      <dgm:prSet/>
      <dgm:spPr/>
      <dgm:t>
        <a:bodyPr/>
        <a:lstStyle/>
        <a:p>
          <a:endParaRPr lang="en-US"/>
        </a:p>
      </dgm:t>
    </dgm:pt>
    <dgm:pt modelId="{7F873529-A14C-2145-904B-D631CA381C2C}" type="parTrans" cxnId="{456B8A39-CA2B-5446-BCA5-08C8DDEA519B}">
      <dgm:prSet/>
      <dgm:spPr/>
      <dgm:t>
        <a:bodyPr/>
        <a:lstStyle/>
        <a:p>
          <a:endParaRPr lang="en-US"/>
        </a:p>
      </dgm:t>
    </dgm:pt>
    <dgm:pt modelId="{63269665-546C-3E41-A18A-8BD85BBC4B5F}" type="pres">
      <dgm:prSet presAssocID="{AD226440-E338-F44C-B6A7-4140A6087117}" presName="linear" presStyleCnt="0">
        <dgm:presLayoutVars>
          <dgm:animLvl val="lvl"/>
          <dgm:resizeHandles val="exact"/>
        </dgm:presLayoutVars>
      </dgm:prSet>
      <dgm:spPr/>
    </dgm:pt>
    <dgm:pt modelId="{14874050-6BBC-1E49-BD5D-A1A75E9C7EC2}" type="pres">
      <dgm:prSet presAssocID="{D6BBCDD9-9FC6-CF46-9E56-637040189C54}" presName="parentText" presStyleLbl="node1" presStyleIdx="0" presStyleCnt="1">
        <dgm:presLayoutVars>
          <dgm:chMax val="0"/>
          <dgm:bulletEnabled val="1"/>
        </dgm:presLayoutVars>
      </dgm:prSet>
      <dgm:spPr/>
    </dgm:pt>
  </dgm:ptLst>
  <dgm:cxnLst>
    <dgm:cxn modelId="{8473181E-10F5-1E4B-A735-33C211194B94}" type="presOf" srcId="{D6BBCDD9-9FC6-CF46-9E56-637040189C54}" destId="{14874050-6BBC-1E49-BD5D-A1A75E9C7EC2}" srcOrd="0" destOrd="0" presId="urn:microsoft.com/office/officeart/2005/8/layout/vList2"/>
    <dgm:cxn modelId="{456B8A39-CA2B-5446-BCA5-08C8DDEA519B}" srcId="{AD226440-E338-F44C-B6A7-4140A6087117}" destId="{D6BBCDD9-9FC6-CF46-9E56-637040189C54}" srcOrd="0" destOrd="0" parTransId="{7F873529-A14C-2145-904B-D631CA381C2C}" sibTransId="{97A431F0-0F85-534D-9812-11851C4845C8}"/>
    <dgm:cxn modelId="{FAB1F25E-F66E-D546-B8A0-1BE5C1C7B51A}" type="presOf" srcId="{AD226440-E338-F44C-B6A7-4140A6087117}" destId="{63269665-546C-3E41-A18A-8BD85BBC4B5F}" srcOrd="0" destOrd="0" presId="urn:microsoft.com/office/officeart/2005/8/layout/vList2"/>
    <dgm:cxn modelId="{B6730A6C-4F6D-134C-A44A-D6A025F2226E}" type="presParOf" srcId="{63269665-546C-3E41-A18A-8BD85BBC4B5F}" destId="{14874050-6BBC-1E49-BD5D-A1A75E9C7EC2}"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FC767CE3-6211-4043-A344-88AC1F76A6A5}"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3FC4589A-D421-0748-8737-72635C3EF2F6}">
      <dgm:prSet/>
      <dgm:spPr/>
      <dgm:t>
        <a:bodyPr/>
        <a:lstStyle/>
        <a:p>
          <a:r>
            <a:rPr lang="en-US" dirty="0"/>
            <a:t>2. The effect of year built and remodeled on the selling price </a:t>
          </a:r>
        </a:p>
      </dgm:t>
    </dgm:pt>
    <dgm:pt modelId="{A54B4550-FE16-8140-A7C9-9A7830CFBD42}" type="parTrans" cxnId="{98DD6B44-E174-804D-AD19-4B5D7CFBC584}">
      <dgm:prSet/>
      <dgm:spPr/>
      <dgm:t>
        <a:bodyPr/>
        <a:lstStyle/>
        <a:p>
          <a:endParaRPr lang="en-US"/>
        </a:p>
      </dgm:t>
    </dgm:pt>
    <dgm:pt modelId="{09D58E80-7103-BD4F-86B8-A7EBC9F0D8D4}" type="sibTrans" cxnId="{98DD6B44-E174-804D-AD19-4B5D7CFBC584}">
      <dgm:prSet/>
      <dgm:spPr/>
      <dgm:t>
        <a:bodyPr/>
        <a:lstStyle/>
        <a:p>
          <a:endParaRPr lang="en-US"/>
        </a:p>
      </dgm:t>
    </dgm:pt>
    <dgm:pt modelId="{0C2CD38E-BB4D-504E-81EB-54CF7A284B80}" type="pres">
      <dgm:prSet presAssocID="{FC767CE3-6211-4043-A344-88AC1F76A6A5}" presName="linear" presStyleCnt="0">
        <dgm:presLayoutVars>
          <dgm:animLvl val="lvl"/>
          <dgm:resizeHandles val="exact"/>
        </dgm:presLayoutVars>
      </dgm:prSet>
      <dgm:spPr/>
    </dgm:pt>
    <dgm:pt modelId="{C31B50FE-6426-FF47-B63B-A3E7B4386AD5}" type="pres">
      <dgm:prSet presAssocID="{3FC4589A-D421-0748-8737-72635C3EF2F6}" presName="parentText" presStyleLbl="node1" presStyleIdx="0" presStyleCnt="1">
        <dgm:presLayoutVars>
          <dgm:chMax val="0"/>
          <dgm:bulletEnabled val="1"/>
        </dgm:presLayoutVars>
      </dgm:prSet>
      <dgm:spPr/>
    </dgm:pt>
  </dgm:ptLst>
  <dgm:cxnLst>
    <dgm:cxn modelId="{98DD6B44-E174-804D-AD19-4B5D7CFBC584}" srcId="{FC767CE3-6211-4043-A344-88AC1F76A6A5}" destId="{3FC4589A-D421-0748-8737-72635C3EF2F6}" srcOrd="0" destOrd="0" parTransId="{A54B4550-FE16-8140-A7C9-9A7830CFBD42}" sibTransId="{09D58E80-7103-BD4F-86B8-A7EBC9F0D8D4}"/>
    <dgm:cxn modelId="{08FAF95F-BC20-6E48-A17E-0479CBFD7EF0}" type="presOf" srcId="{FC767CE3-6211-4043-A344-88AC1F76A6A5}" destId="{0C2CD38E-BB4D-504E-81EB-54CF7A284B80}" srcOrd="0" destOrd="0" presId="urn:microsoft.com/office/officeart/2005/8/layout/vList2"/>
    <dgm:cxn modelId="{AB46F2C6-1519-9E42-BB27-D0961E009BD8}" type="presOf" srcId="{3FC4589A-D421-0748-8737-72635C3EF2F6}" destId="{C31B50FE-6426-FF47-B63B-A3E7B4386AD5}" srcOrd="0" destOrd="0" presId="urn:microsoft.com/office/officeart/2005/8/layout/vList2"/>
    <dgm:cxn modelId="{37940390-7EC6-9046-80D2-54D0487A4B4D}" type="presParOf" srcId="{0C2CD38E-BB4D-504E-81EB-54CF7A284B80}" destId="{C31B50FE-6426-FF47-B63B-A3E7B4386AD5}"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439ECDA-3833-964E-9895-7851A3EB165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8C4A116D-ABFF-4340-95B1-6574A2EA3C8E}">
      <dgm:prSet/>
      <dgm:spPr/>
      <dgm:t>
        <a:bodyPr/>
        <a:lstStyle/>
        <a:p>
          <a:r>
            <a:rPr lang="en-US" dirty="0"/>
            <a:t>3. The effect of size of house (</a:t>
          </a:r>
          <a:r>
            <a:rPr lang="en-US" dirty="0" err="1"/>
            <a:t>Sqft</a:t>
          </a:r>
          <a:r>
            <a:rPr lang="en-US" dirty="0"/>
            <a:t>) on the selling price </a:t>
          </a:r>
        </a:p>
      </dgm:t>
    </dgm:pt>
    <dgm:pt modelId="{4124A6C5-436D-D542-B443-301F47EDBFA5}" type="parTrans" cxnId="{518FFDA4-CE64-364F-ACC3-E3F9F7CB31F9}">
      <dgm:prSet/>
      <dgm:spPr/>
      <dgm:t>
        <a:bodyPr/>
        <a:lstStyle/>
        <a:p>
          <a:endParaRPr lang="en-US"/>
        </a:p>
      </dgm:t>
    </dgm:pt>
    <dgm:pt modelId="{0D72B0B7-B617-134A-A659-5A515F173C3D}" type="sibTrans" cxnId="{518FFDA4-CE64-364F-ACC3-E3F9F7CB31F9}">
      <dgm:prSet/>
      <dgm:spPr/>
      <dgm:t>
        <a:bodyPr/>
        <a:lstStyle/>
        <a:p>
          <a:endParaRPr lang="en-US"/>
        </a:p>
      </dgm:t>
    </dgm:pt>
    <dgm:pt modelId="{2BE1075A-998A-6D41-893B-8AF08599DA64}" type="pres">
      <dgm:prSet presAssocID="{A439ECDA-3833-964E-9895-7851A3EB165B}" presName="linear" presStyleCnt="0">
        <dgm:presLayoutVars>
          <dgm:animLvl val="lvl"/>
          <dgm:resizeHandles val="exact"/>
        </dgm:presLayoutVars>
      </dgm:prSet>
      <dgm:spPr/>
    </dgm:pt>
    <dgm:pt modelId="{12BD860A-20AE-C14A-B0EA-19550CFF150C}" type="pres">
      <dgm:prSet presAssocID="{8C4A116D-ABFF-4340-95B1-6574A2EA3C8E}" presName="parentText" presStyleLbl="node1" presStyleIdx="0" presStyleCnt="1">
        <dgm:presLayoutVars>
          <dgm:chMax val="0"/>
          <dgm:bulletEnabled val="1"/>
        </dgm:presLayoutVars>
      </dgm:prSet>
      <dgm:spPr/>
    </dgm:pt>
  </dgm:ptLst>
  <dgm:cxnLst>
    <dgm:cxn modelId="{5D4D8411-851F-5443-B175-75DF945D2184}" type="presOf" srcId="{A439ECDA-3833-964E-9895-7851A3EB165B}" destId="{2BE1075A-998A-6D41-893B-8AF08599DA64}" srcOrd="0" destOrd="0" presId="urn:microsoft.com/office/officeart/2005/8/layout/vList2"/>
    <dgm:cxn modelId="{3A054E54-4113-DF43-8AB4-D824054A0268}" type="presOf" srcId="{8C4A116D-ABFF-4340-95B1-6574A2EA3C8E}" destId="{12BD860A-20AE-C14A-B0EA-19550CFF150C}" srcOrd="0" destOrd="0" presId="urn:microsoft.com/office/officeart/2005/8/layout/vList2"/>
    <dgm:cxn modelId="{518FFDA4-CE64-364F-ACC3-E3F9F7CB31F9}" srcId="{A439ECDA-3833-964E-9895-7851A3EB165B}" destId="{8C4A116D-ABFF-4340-95B1-6574A2EA3C8E}" srcOrd="0" destOrd="0" parTransId="{4124A6C5-436D-D542-B443-301F47EDBFA5}" sibTransId="{0D72B0B7-B617-134A-A659-5A515F173C3D}"/>
    <dgm:cxn modelId="{50E61649-F9F8-B04B-9EF3-3D13EC7D8472}" type="presParOf" srcId="{2BE1075A-998A-6D41-893B-8AF08599DA64}" destId="{12BD860A-20AE-C14A-B0EA-19550CFF150C}"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2ED41F0-673D-E746-B1B9-54B6DCAC685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84154C55-A5B1-7345-BF41-B9F6A98B73E7}">
      <dgm:prSet/>
      <dgm:spPr/>
      <dgm:t>
        <a:bodyPr/>
        <a:lstStyle/>
        <a:p>
          <a:r>
            <a:rPr lang="en-US" dirty="0"/>
            <a:t>4. The effect of overall quality on the selling price</a:t>
          </a:r>
        </a:p>
      </dgm:t>
    </dgm:pt>
    <dgm:pt modelId="{9AE3FF2D-A333-5F4D-A3D0-C48199ACC513}" type="parTrans" cxnId="{43C72BC1-8FEE-CA44-8CEC-CCBA9E0C049E}">
      <dgm:prSet/>
      <dgm:spPr/>
      <dgm:t>
        <a:bodyPr/>
        <a:lstStyle/>
        <a:p>
          <a:endParaRPr lang="en-US"/>
        </a:p>
      </dgm:t>
    </dgm:pt>
    <dgm:pt modelId="{953CA081-50F8-4D46-94F6-EA2021D5BDF6}" type="sibTrans" cxnId="{43C72BC1-8FEE-CA44-8CEC-CCBA9E0C049E}">
      <dgm:prSet/>
      <dgm:spPr/>
      <dgm:t>
        <a:bodyPr/>
        <a:lstStyle/>
        <a:p>
          <a:endParaRPr lang="en-US"/>
        </a:p>
      </dgm:t>
    </dgm:pt>
    <dgm:pt modelId="{6738FF41-3F5D-B640-8EF7-94ECF3E52954}" type="pres">
      <dgm:prSet presAssocID="{E2ED41F0-673D-E746-B1B9-54B6DCAC6859}" presName="linear" presStyleCnt="0">
        <dgm:presLayoutVars>
          <dgm:animLvl val="lvl"/>
          <dgm:resizeHandles val="exact"/>
        </dgm:presLayoutVars>
      </dgm:prSet>
      <dgm:spPr/>
    </dgm:pt>
    <dgm:pt modelId="{7C4B7EED-F792-2E41-B2AF-0613DEBBD147}" type="pres">
      <dgm:prSet presAssocID="{84154C55-A5B1-7345-BF41-B9F6A98B73E7}" presName="parentText" presStyleLbl="node1" presStyleIdx="0" presStyleCnt="1" custLinFactNeighborY="-181">
        <dgm:presLayoutVars>
          <dgm:chMax val="0"/>
          <dgm:bulletEnabled val="1"/>
        </dgm:presLayoutVars>
      </dgm:prSet>
      <dgm:spPr/>
    </dgm:pt>
  </dgm:ptLst>
  <dgm:cxnLst>
    <dgm:cxn modelId="{B07D1E02-0D11-E045-8F03-4EDBBA1B4AC5}" type="presOf" srcId="{84154C55-A5B1-7345-BF41-B9F6A98B73E7}" destId="{7C4B7EED-F792-2E41-B2AF-0613DEBBD147}" srcOrd="0" destOrd="0" presId="urn:microsoft.com/office/officeart/2005/8/layout/vList2"/>
    <dgm:cxn modelId="{43C72BC1-8FEE-CA44-8CEC-CCBA9E0C049E}" srcId="{E2ED41F0-673D-E746-B1B9-54B6DCAC6859}" destId="{84154C55-A5B1-7345-BF41-B9F6A98B73E7}" srcOrd="0" destOrd="0" parTransId="{9AE3FF2D-A333-5F4D-A3D0-C48199ACC513}" sibTransId="{953CA081-50F8-4D46-94F6-EA2021D5BDF6}"/>
    <dgm:cxn modelId="{01814ED0-9323-7F49-AD44-10EE57C96D74}" type="presOf" srcId="{E2ED41F0-673D-E746-B1B9-54B6DCAC6859}" destId="{6738FF41-3F5D-B640-8EF7-94ECF3E52954}" srcOrd="0" destOrd="0" presId="urn:microsoft.com/office/officeart/2005/8/layout/vList2"/>
    <dgm:cxn modelId="{BDCF58E8-5581-E747-B36A-E24F967B0D39}" type="presParOf" srcId="{6738FF41-3F5D-B640-8EF7-94ECF3E52954}" destId="{7C4B7EED-F792-2E41-B2AF-0613DEBBD147}"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1554FA9E-80A9-F141-B801-7EF8523EEA02}"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7CE04344-5CEC-0246-954A-0925C65EFEB4}">
      <dgm:prSet custT="1"/>
      <dgm:spPr/>
      <dgm:t>
        <a:bodyPr/>
        <a:lstStyle/>
        <a:p>
          <a:r>
            <a:rPr lang="en-US" sz="3200" dirty="0"/>
            <a:t>5. The effect of finished basement on the selling price</a:t>
          </a:r>
        </a:p>
      </dgm:t>
    </dgm:pt>
    <dgm:pt modelId="{A0292754-94DD-E54D-92A7-822A01D64512}" type="parTrans" cxnId="{0C78E582-DB34-FF4F-AD18-A108BB39ED7B}">
      <dgm:prSet/>
      <dgm:spPr/>
      <dgm:t>
        <a:bodyPr/>
        <a:lstStyle/>
        <a:p>
          <a:endParaRPr lang="en-US"/>
        </a:p>
      </dgm:t>
    </dgm:pt>
    <dgm:pt modelId="{97FBDBD2-A423-3F4E-8101-9F85BAB3B81C}" type="sibTrans" cxnId="{0C78E582-DB34-FF4F-AD18-A108BB39ED7B}">
      <dgm:prSet/>
      <dgm:spPr/>
      <dgm:t>
        <a:bodyPr/>
        <a:lstStyle/>
        <a:p>
          <a:endParaRPr lang="en-US"/>
        </a:p>
      </dgm:t>
    </dgm:pt>
    <dgm:pt modelId="{268CA3C3-47DD-A14C-BA21-76E6D1A21BD4}" type="pres">
      <dgm:prSet presAssocID="{1554FA9E-80A9-F141-B801-7EF8523EEA02}" presName="linear" presStyleCnt="0">
        <dgm:presLayoutVars>
          <dgm:animLvl val="lvl"/>
          <dgm:resizeHandles val="exact"/>
        </dgm:presLayoutVars>
      </dgm:prSet>
      <dgm:spPr/>
    </dgm:pt>
    <dgm:pt modelId="{9C93541B-76C9-AD44-A866-8C617F992B2F}" type="pres">
      <dgm:prSet presAssocID="{7CE04344-5CEC-0246-954A-0925C65EFEB4}" presName="parentText" presStyleLbl="node1" presStyleIdx="0" presStyleCnt="1" custLinFactNeighborY="25528">
        <dgm:presLayoutVars>
          <dgm:chMax val="0"/>
          <dgm:bulletEnabled val="1"/>
        </dgm:presLayoutVars>
      </dgm:prSet>
      <dgm:spPr/>
    </dgm:pt>
  </dgm:ptLst>
  <dgm:cxnLst>
    <dgm:cxn modelId="{6591253F-575A-4548-976E-62F0C2F96A55}" type="presOf" srcId="{1554FA9E-80A9-F141-B801-7EF8523EEA02}" destId="{268CA3C3-47DD-A14C-BA21-76E6D1A21BD4}" srcOrd="0" destOrd="0" presId="urn:microsoft.com/office/officeart/2005/8/layout/vList2"/>
    <dgm:cxn modelId="{0C78E582-DB34-FF4F-AD18-A108BB39ED7B}" srcId="{1554FA9E-80A9-F141-B801-7EF8523EEA02}" destId="{7CE04344-5CEC-0246-954A-0925C65EFEB4}" srcOrd="0" destOrd="0" parTransId="{A0292754-94DD-E54D-92A7-822A01D64512}" sibTransId="{97FBDBD2-A423-3F4E-8101-9F85BAB3B81C}"/>
    <dgm:cxn modelId="{D76791E4-B425-7E44-91BB-E8FEBF4C5DF5}" type="presOf" srcId="{7CE04344-5CEC-0246-954A-0925C65EFEB4}" destId="{9C93541B-76C9-AD44-A866-8C617F992B2F}" srcOrd="0" destOrd="0" presId="urn:microsoft.com/office/officeart/2005/8/layout/vList2"/>
    <dgm:cxn modelId="{6DFC1FC1-7255-F247-8C81-D5CAA13A9EF5}" type="presParOf" srcId="{268CA3C3-47DD-A14C-BA21-76E6D1A21BD4}" destId="{9C93541B-76C9-AD44-A866-8C617F992B2F}"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AF2CF8F4-E4CC-CC4C-819D-FE07DA0589C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0DCF1821-E64D-9D44-ACE6-2791378249EA}">
      <dgm:prSet custT="1"/>
      <dgm:spPr/>
      <dgm:t>
        <a:bodyPr/>
        <a:lstStyle/>
        <a:p>
          <a:r>
            <a:rPr lang="en-US" sz="3600" b="0" i="0" dirty="0"/>
            <a:t>1.Future considerations: Kitchen Quality</a:t>
          </a:r>
          <a:endParaRPr lang="en-US" sz="3600" dirty="0"/>
        </a:p>
      </dgm:t>
    </dgm:pt>
    <dgm:pt modelId="{1F2B5770-4815-D846-BF28-914A75F6087F}" type="parTrans" cxnId="{207F74B4-D789-B34C-A567-C06EE336A90F}">
      <dgm:prSet/>
      <dgm:spPr/>
      <dgm:t>
        <a:bodyPr/>
        <a:lstStyle/>
        <a:p>
          <a:endParaRPr lang="en-US"/>
        </a:p>
      </dgm:t>
    </dgm:pt>
    <dgm:pt modelId="{40FE734A-E4B3-8C4D-A6A6-36479749B1F8}" type="sibTrans" cxnId="{207F74B4-D789-B34C-A567-C06EE336A90F}">
      <dgm:prSet/>
      <dgm:spPr/>
      <dgm:t>
        <a:bodyPr/>
        <a:lstStyle/>
        <a:p>
          <a:endParaRPr lang="en-US"/>
        </a:p>
      </dgm:t>
    </dgm:pt>
    <dgm:pt modelId="{9EDFA626-B5F2-7541-9B02-2A5FC325DF48}" type="pres">
      <dgm:prSet presAssocID="{AF2CF8F4-E4CC-CC4C-819D-FE07DA0589C9}" presName="linear" presStyleCnt="0">
        <dgm:presLayoutVars>
          <dgm:animLvl val="lvl"/>
          <dgm:resizeHandles val="exact"/>
        </dgm:presLayoutVars>
      </dgm:prSet>
      <dgm:spPr/>
    </dgm:pt>
    <dgm:pt modelId="{09FF258B-B1B6-1E46-B571-39AF0CA48967}" type="pres">
      <dgm:prSet presAssocID="{0DCF1821-E64D-9D44-ACE6-2791378249EA}" presName="parentText" presStyleLbl="node1" presStyleIdx="0" presStyleCnt="1" custLinFactNeighborX="-1738" custLinFactNeighborY="588">
        <dgm:presLayoutVars>
          <dgm:chMax val="0"/>
          <dgm:bulletEnabled val="1"/>
        </dgm:presLayoutVars>
      </dgm:prSet>
      <dgm:spPr/>
    </dgm:pt>
  </dgm:ptLst>
  <dgm:cxnLst>
    <dgm:cxn modelId="{59BFC435-3130-D34B-8109-5BABFD7C5B59}" type="presOf" srcId="{0DCF1821-E64D-9D44-ACE6-2791378249EA}" destId="{09FF258B-B1B6-1E46-B571-39AF0CA48967}" srcOrd="0" destOrd="0" presId="urn:microsoft.com/office/officeart/2005/8/layout/vList2"/>
    <dgm:cxn modelId="{207F74B4-D789-B34C-A567-C06EE336A90F}" srcId="{AF2CF8F4-E4CC-CC4C-819D-FE07DA0589C9}" destId="{0DCF1821-E64D-9D44-ACE6-2791378249EA}" srcOrd="0" destOrd="0" parTransId="{1F2B5770-4815-D846-BF28-914A75F6087F}" sibTransId="{40FE734A-E4B3-8C4D-A6A6-36479749B1F8}"/>
    <dgm:cxn modelId="{B6245FBC-13F0-8D4C-960D-5D47C9C88A35}" type="presOf" srcId="{AF2CF8F4-E4CC-CC4C-819D-FE07DA0589C9}" destId="{9EDFA626-B5F2-7541-9B02-2A5FC325DF48}" srcOrd="0" destOrd="0" presId="urn:microsoft.com/office/officeart/2005/8/layout/vList2"/>
    <dgm:cxn modelId="{9EA694A9-8738-4D4F-971B-6A51E8636C99}" type="presParOf" srcId="{9EDFA626-B5F2-7541-9B02-2A5FC325DF48}" destId="{09FF258B-B1B6-1E46-B571-39AF0CA48967}"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0E9B3513-8221-C846-8FE2-AD112616D1EB}"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80CC6A3E-849E-C34F-8A7B-7142115AA69A}">
      <dgm:prSet custT="1"/>
      <dgm:spPr/>
      <dgm:t>
        <a:bodyPr/>
        <a:lstStyle/>
        <a:p>
          <a:r>
            <a:rPr lang="en-US" sz="3600" dirty="0"/>
            <a:t>2.</a:t>
          </a:r>
          <a:r>
            <a:rPr lang="en-US" sz="3600" b="0" i="0" dirty="0"/>
            <a:t> Future considerations: </a:t>
          </a:r>
          <a:r>
            <a:rPr lang="en-US" sz="3600" dirty="0"/>
            <a:t>Neighborhoods</a:t>
          </a:r>
        </a:p>
      </dgm:t>
    </dgm:pt>
    <dgm:pt modelId="{0C2C1CE5-7D54-904F-9D3D-0ECF2D9B8042}" type="parTrans" cxnId="{7916087F-6679-8C44-9FCD-05D03A105C97}">
      <dgm:prSet/>
      <dgm:spPr/>
      <dgm:t>
        <a:bodyPr/>
        <a:lstStyle/>
        <a:p>
          <a:endParaRPr lang="en-US"/>
        </a:p>
      </dgm:t>
    </dgm:pt>
    <dgm:pt modelId="{08945533-12E0-BA4D-A630-5BEAE7CC9AF4}" type="sibTrans" cxnId="{7916087F-6679-8C44-9FCD-05D03A105C97}">
      <dgm:prSet/>
      <dgm:spPr/>
      <dgm:t>
        <a:bodyPr/>
        <a:lstStyle/>
        <a:p>
          <a:endParaRPr lang="en-US"/>
        </a:p>
      </dgm:t>
    </dgm:pt>
    <dgm:pt modelId="{D271C131-92CF-0B42-9E8E-2DEC9394FA6C}" type="pres">
      <dgm:prSet presAssocID="{0E9B3513-8221-C846-8FE2-AD112616D1EB}" presName="linear" presStyleCnt="0">
        <dgm:presLayoutVars>
          <dgm:animLvl val="lvl"/>
          <dgm:resizeHandles val="exact"/>
        </dgm:presLayoutVars>
      </dgm:prSet>
      <dgm:spPr/>
    </dgm:pt>
    <dgm:pt modelId="{56D54684-4109-9A47-A319-7C3D44571EE0}" type="pres">
      <dgm:prSet presAssocID="{80CC6A3E-849E-C34F-8A7B-7142115AA69A}" presName="parentText" presStyleLbl="node1" presStyleIdx="0" presStyleCnt="1">
        <dgm:presLayoutVars>
          <dgm:chMax val="0"/>
          <dgm:bulletEnabled val="1"/>
        </dgm:presLayoutVars>
      </dgm:prSet>
      <dgm:spPr/>
    </dgm:pt>
  </dgm:ptLst>
  <dgm:cxnLst>
    <dgm:cxn modelId="{7916087F-6679-8C44-9FCD-05D03A105C97}" srcId="{0E9B3513-8221-C846-8FE2-AD112616D1EB}" destId="{80CC6A3E-849E-C34F-8A7B-7142115AA69A}" srcOrd="0" destOrd="0" parTransId="{0C2C1CE5-7D54-904F-9D3D-0ECF2D9B8042}" sibTransId="{08945533-12E0-BA4D-A630-5BEAE7CC9AF4}"/>
    <dgm:cxn modelId="{38020DAF-C5C5-134F-BDB0-2F530B2F90FF}" type="presOf" srcId="{0E9B3513-8221-C846-8FE2-AD112616D1EB}" destId="{D271C131-92CF-0B42-9E8E-2DEC9394FA6C}" srcOrd="0" destOrd="0" presId="urn:microsoft.com/office/officeart/2005/8/layout/vList2"/>
    <dgm:cxn modelId="{45C520BC-A4B4-F84C-84E0-5AE1266FE454}" type="presOf" srcId="{80CC6A3E-849E-C34F-8A7B-7142115AA69A}" destId="{56D54684-4109-9A47-A319-7C3D44571EE0}" srcOrd="0" destOrd="0" presId="urn:microsoft.com/office/officeart/2005/8/layout/vList2"/>
    <dgm:cxn modelId="{3729198F-760C-064C-8111-AA21D4511A70}" type="presParOf" srcId="{D271C131-92CF-0B42-9E8E-2DEC9394FA6C}" destId="{56D54684-4109-9A47-A319-7C3D44571EE0}"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BE405DA-0A6E-BF41-B68F-7FAA945A5BF6}">
      <dsp:nvSpPr>
        <dsp:cNvPr id="0" name=""/>
        <dsp:cNvSpPr/>
      </dsp:nvSpPr>
      <dsp:spPr>
        <a:xfrm>
          <a:off x="0" y="2953"/>
          <a:ext cx="11091600" cy="93541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8590" tIns="148590" rIns="148590" bIns="148590" numCol="1" spcCol="1270" anchor="ctr" anchorCtr="0">
          <a:noAutofit/>
        </a:bodyPr>
        <a:lstStyle/>
        <a:p>
          <a:pPr marL="0" lvl="0" indent="0" algn="l" defTabSz="1733550">
            <a:lnSpc>
              <a:spcPct val="90000"/>
            </a:lnSpc>
            <a:spcBef>
              <a:spcPct val="0"/>
            </a:spcBef>
            <a:spcAft>
              <a:spcPct val="35000"/>
            </a:spcAft>
            <a:buNone/>
          </a:pPr>
          <a:r>
            <a:rPr lang="en-US" sz="3900" kern="1200"/>
            <a:t>Introduction</a:t>
          </a:r>
        </a:p>
      </dsp:txBody>
      <dsp:txXfrm>
        <a:off x="45663" y="48616"/>
        <a:ext cx="11000274" cy="844089"/>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F87935-DDCB-1A40-B428-6D2B7F72F14B}">
      <dsp:nvSpPr>
        <dsp:cNvPr id="0" name=""/>
        <dsp:cNvSpPr/>
      </dsp:nvSpPr>
      <dsp:spPr>
        <a:xfrm>
          <a:off x="0" y="339"/>
          <a:ext cx="11090275" cy="840434"/>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a:t>3.</a:t>
          </a:r>
          <a:r>
            <a:rPr lang="en-US" sz="3600" b="0" i="0" kern="1200"/>
            <a:t> Future considerations: </a:t>
          </a:r>
          <a:r>
            <a:rPr lang="en-US" sz="3600" kern="1200"/>
            <a:t>Number of Bedroom</a:t>
          </a:r>
        </a:p>
      </dsp:txBody>
      <dsp:txXfrm>
        <a:off x="41027" y="41366"/>
        <a:ext cx="11008221" cy="75838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6FFB78-CAF1-AB4A-A33F-FFFE774AE239}">
      <dsp:nvSpPr>
        <dsp:cNvPr id="0" name=""/>
        <dsp:cNvSpPr/>
      </dsp:nvSpPr>
      <dsp:spPr>
        <a:xfrm>
          <a:off x="0" y="0"/>
          <a:ext cx="3565524" cy="8154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Largest Factor-1</a:t>
          </a:r>
        </a:p>
      </dsp:txBody>
      <dsp:txXfrm>
        <a:off x="39809" y="39809"/>
        <a:ext cx="3485906" cy="735872"/>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6FFB78-CAF1-AB4A-A33F-FFFE774AE239}">
      <dsp:nvSpPr>
        <dsp:cNvPr id="0" name=""/>
        <dsp:cNvSpPr/>
      </dsp:nvSpPr>
      <dsp:spPr>
        <a:xfrm>
          <a:off x="0" y="0"/>
          <a:ext cx="3565524" cy="8154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Largest Factor-2</a:t>
          </a:r>
        </a:p>
      </dsp:txBody>
      <dsp:txXfrm>
        <a:off x="39809" y="39809"/>
        <a:ext cx="3485906" cy="735872"/>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56FFB78-CAF1-AB4A-A33F-FFFE774AE239}">
      <dsp:nvSpPr>
        <dsp:cNvPr id="0" name=""/>
        <dsp:cNvSpPr/>
      </dsp:nvSpPr>
      <dsp:spPr>
        <a:xfrm>
          <a:off x="0" y="0"/>
          <a:ext cx="3565524" cy="88744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en-US" sz="3700" kern="1200" dirty="0"/>
            <a:t>Conclusion</a:t>
          </a:r>
        </a:p>
      </dsp:txBody>
      <dsp:txXfrm>
        <a:off x="43321" y="43321"/>
        <a:ext cx="3478882" cy="8008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10B611-D3C0-E449-8681-950465C9D971}">
      <dsp:nvSpPr>
        <dsp:cNvPr id="0" name=""/>
        <dsp:cNvSpPr/>
      </dsp:nvSpPr>
      <dsp:spPr>
        <a:xfrm>
          <a:off x="0" y="6119"/>
          <a:ext cx="3565524" cy="8154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a:t>Overview</a:t>
          </a:r>
        </a:p>
      </dsp:txBody>
      <dsp:txXfrm>
        <a:off x="39809" y="45928"/>
        <a:ext cx="3485906" cy="73587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4874050-6BBC-1E49-BD5D-A1A75E9C7EC2}">
      <dsp:nvSpPr>
        <dsp:cNvPr id="0" name=""/>
        <dsp:cNvSpPr/>
      </dsp:nvSpPr>
      <dsp:spPr>
        <a:xfrm>
          <a:off x="0" y="6718"/>
          <a:ext cx="11298758" cy="7675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1. The effect of the garage on the selling price</a:t>
          </a:r>
        </a:p>
      </dsp:txBody>
      <dsp:txXfrm>
        <a:off x="37467" y="44185"/>
        <a:ext cx="11223824" cy="69258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1B50FE-6426-FF47-B63B-A3E7B4386AD5}">
      <dsp:nvSpPr>
        <dsp:cNvPr id="0" name=""/>
        <dsp:cNvSpPr/>
      </dsp:nvSpPr>
      <dsp:spPr>
        <a:xfrm>
          <a:off x="0" y="61885"/>
          <a:ext cx="11090274" cy="7195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US" sz="3000" kern="1200" dirty="0"/>
            <a:t>2. The effect of year built and remodeled on the selling price </a:t>
          </a:r>
        </a:p>
      </dsp:txBody>
      <dsp:txXfrm>
        <a:off x="35125" y="97010"/>
        <a:ext cx="11020024" cy="64929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BD860A-20AE-C14A-B0EA-19550CFF150C}">
      <dsp:nvSpPr>
        <dsp:cNvPr id="0" name=""/>
        <dsp:cNvSpPr/>
      </dsp:nvSpPr>
      <dsp:spPr>
        <a:xfrm>
          <a:off x="0" y="25337"/>
          <a:ext cx="11090273" cy="81549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9540" tIns="129540" rIns="129540" bIns="129540" numCol="1" spcCol="1270" anchor="ctr" anchorCtr="0">
          <a:noAutofit/>
        </a:bodyPr>
        <a:lstStyle/>
        <a:p>
          <a:pPr marL="0" lvl="0" indent="0" algn="l" defTabSz="1511300">
            <a:lnSpc>
              <a:spcPct val="90000"/>
            </a:lnSpc>
            <a:spcBef>
              <a:spcPct val="0"/>
            </a:spcBef>
            <a:spcAft>
              <a:spcPct val="35000"/>
            </a:spcAft>
            <a:buNone/>
          </a:pPr>
          <a:r>
            <a:rPr lang="en-US" sz="3400" kern="1200" dirty="0"/>
            <a:t>3. The effect of size of house (</a:t>
          </a:r>
          <a:r>
            <a:rPr lang="en-US" sz="3400" kern="1200" dirty="0" err="1"/>
            <a:t>Sqft</a:t>
          </a:r>
          <a:r>
            <a:rPr lang="en-US" sz="3400" kern="1200" dirty="0"/>
            <a:t>) on the selling price </a:t>
          </a:r>
        </a:p>
      </dsp:txBody>
      <dsp:txXfrm>
        <a:off x="39809" y="65146"/>
        <a:ext cx="11010655" cy="73587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C4B7EED-F792-2E41-B2AF-0613DEBBD147}">
      <dsp:nvSpPr>
        <dsp:cNvPr id="0" name=""/>
        <dsp:cNvSpPr/>
      </dsp:nvSpPr>
      <dsp:spPr>
        <a:xfrm>
          <a:off x="0" y="508"/>
          <a:ext cx="11159247" cy="79150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dirty="0"/>
            <a:t>4. The effect of overall quality on the selling price</a:t>
          </a:r>
        </a:p>
      </dsp:txBody>
      <dsp:txXfrm>
        <a:off x="38638" y="39146"/>
        <a:ext cx="11081971" cy="71422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C93541B-76C9-AD44-A866-8C617F992B2F}">
      <dsp:nvSpPr>
        <dsp:cNvPr id="0" name=""/>
        <dsp:cNvSpPr/>
      </dsp:nvSpPr>
      <dsp:spPr>
        <a:xfrm>
          <a:off x="0" y="12724"/>
          <a:ext cx="11186023" cy="7862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t>5. The effect of finished basement on the selling price</a:t>
          </a:r>
        </a:p>
      </dsp:txBody>
      <dsp:txXfrm>
        <a:off x="38381" y="51105"/>
        <a:ext cx="11109261" cy="709478"/>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FF258B-B1B6-1E46-B571-39AF0CA48967}">
      <dsp:nvSpPr>
        <dsp:cNvPr id="0" name=""/>
        <dsp:cNvSpPr/>
      </dsp:nvSpPr>
      <dsp:spPr>
        <a:xfrm>
          <a:off x="0" y="10862"/>
          <a:ext cx="11283044" cy="8798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b="0" i="0" kern="1200" dirty="0"/>
            <a:t>1.Future considerations: Kitchen Quality</a:t>
          </a:r>
          <a:endParaRPr lang="en-US" sz="3600" kern="1200" dirty="0"/>
        </a:p>
      </dsp:txBody>
      <dsp:txXfrm>
        <a:off x="42950" y="53812"/>
        <a:ext cx="11197144" cy="79394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D54684-4109-9A47-A319-7C3D44571EE0}">
      <dsp:nvSpPr>
        <dsp:cNvPr id="0" name=""/>
        <dsp:cNvSpPr/>
      </dsp:nvSpPr>
      <dsp:spPr>
        <a:xfrm>
          <a:off x="0" y="73"/>
          <a:ext cx="11135921" cy="815915"/>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0">
          <a:noAutofit/>
        </a:bodyPr>
        <a:lstStyle/>
        <a:p>
          <a:pPr marL="0" lvl="0" indent="0" algn="l" defTabSz="1600200">
            <a:lnSpc>
              <a:spcPct val="90000"/>
            </a:lnSpc>
            <a:spcBef>
              <a:spcPct val="0"/>
            </a:spcBef>
            <a:spcAft>
              <a:spcPct val="35000"/>
            </a:spcAft>
            <a:buNone/>
          </a:pPr>
          <a:r>
            <a:rPr lang="en-US" sz="3600" kern="1200" dirty="0"/>
            <a:t>2.</a:t>
          </a:r>
          <a:r>
            <a:rPr lang="en-US" sz="3600" b="0" i="0" kern="1200" dirty="0"/>
            <a:t> Future considerations: </a:t>
          </a:r>
          <a:r>
            <a:rPr lang="en-US" sz="3600" kern="1200" dirty="0"/>
            <a:t>Neighborhoods</a:t>
          </a:r>
        </a:p>
      </dsp:txBody>
      <dsp:txXfrm>
        <a:off x="39830" y="39903"/>
        <a:ext cx="11056261" cy="73625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5.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70810F-C705-6049-A857-25702A1FB2EE}" type="datetimeFigureOut">
              <a:rPr lang="en-US" smtClean="0"/>
              <a:t>1/27/23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0E1B55-C722-6B45-B5B8-AE99F6BD8F04}" type="slidenum">
              <a:rPr lang="en-US" smtClean="0"/>
              <a:t>‹#›</a:t>
            </a:fld>
            <a:endParaRPr lang="en-US"/>
          </a:p>
        </p:txBody>
      </p:sp>
    </p:spTree>
    <p:extLst>
      <p:ext uri="{BB962C8B-B14F-4D97-AF65-F5344CB8AC3E}">
        <p14:creationId xmlns:p14="http://schemas.microsoft.com/office/powerpoint/2010/main" val="35712830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My name is </a:t>
            </a:r>
            <a:r>
              <a:rPr lang="en-US" dirty="0" err="1"/>
              <a:t>Melike</a:t>
            </a:r>
            <a:r>
              <a:rPr lang="en-US" dirty="0"/>
              <a:t>. Today, I will talk about the factors that driving house prices.</a:t>
            </a:r>
          </a:p>
        </p:txBody>
      </p:sp>
      <p:sp>
        <p:nvSpPr>
          <p:cNvPr id="4" name="Slide Number Placeholder 3"/>
          <p:cNvSpPr>
            <a:spLocks noGrp="1"/>
          </p:cNvSpPr>
          <p:nvPr>
            <p:ph type="sldNum" sz="quarter" idx="5"/>
          </p:nvPr>
        </p:nvSpPr>
        <p:spPr/>
        <p:txBody>
          <a:bodyPr/>
          <a:lstStyle/>
          <a:p>
            <a:fld id="{A30E1B55-C722-6B45-B5B8-AE99F6BD8F04}" type="slidenum">
              <a:rPr lang="en-US" smtClean="0"/>
              <a:t>1</a:t>
            </a:fld>
            <a:endParaRPr lang="en-US"/>
          </a:p>
        </p:txBody>
      </p:sp>
    </p:spTree>
    <p:extLst>
      <p:ext uri="{BB962C8B-B14F-4D97-AF65-F5344CB8AC3E}">
        <p14:creationId xmlns:p14="http://schemas.microsoft.com/office/powerpoint/2010/main" val="39968204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one of the most popular  topics when buying a house. </a:t>
            </a:r>
          </a:p>
          <a:p>
            <a:r>
              <a:rPr lang="en-US" dirty="0"/>
              <a:t>How many rooms would you like to buy a house with?</a:t>
            </a:r>
          </a:p>
          <a:p>
            <a:r>
              <a:rPr lang="en-US" dirty="0"/>
              <a:t>Before I started doing analysis, I thought this would be a very important parameter. But when I looked at this histogram, where the number of rooms and the price ratio, I actually thought that it was not a very important parameter. I haven't done a t-test about it, but it also could be the subject of future analysis.</a:t>
            </a:r>
          </a:p>
        </p:txBody>
      </p:sp>
      <p:sp>
        <p:nvSpPr>
          <p:cNvPr id="4" name="Slide Number Placeholder 3"/>
          <p:cNvSpPr>
            <a:spLocks noGrp="1"/>
          </p:cNvSpPr>
          <p:nvPr>
            <p:ph type="sldNum" sz="quarter" idx="5"/>
          </p:nvPr>
        </p:nvSpPr>
        <p:spPr/>
        <p:txBody>
          <a:bodyPr/>
          <a:lstStyle/>
          <a:p>
            <a:fld id="{A30E1B55-C722-6B45-B5B8-AE99F6BD8F04}" type="slidenum">
              <a:rPr lang="en-US" smtClean="0"/>
              <a:t>11</a:t>
            </a:fld>
            <a:endParaRPr lang="en-US"/>
          </a:p>
        </p:txBody>
      </p:sp>
    </p:spTree>
    <p:extLst>
      <p:ext uri="{BB962C8B-B14F-4D97-AF65-F5344CB8AC3E}">
        <p14:creationId xmlns:p14="http://schemas.microsoft.com/office/powerpoint/2010/main" val="40250952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summarize, there are many factors that affect house prices, although this varies from person to person, I can make a general conclusion in my research on 1450 houses. The factors that most affect house prices, especially house size and oval quality, are listed from top to bottom. In addition to these, Kitchen Quality, Neighborhoods and number of bedrooms can also be considered as future considerations and may be useful for future research.</a:t>
            </a:r>
          </a:p>
        </p:txBody>
      </p:sp>
      <p:sp>
        <p:nvSpPr>
          <p:cNvPr id="4" name="Slide Number Placeholder 3"/>
          <p:cNvSpPr>
            <a:spLocks noGrp="1"/>
          </p:cNvSpPr>
          <p:nvPr>
            <p:ph type="sldNum" sz="quarter" idx="5"/>
          </p:nvPr>
        </p:nvSpPr>
        <p:spPr/>
        <p:txBody>
          <a:bodyPr/>
          <a:lstStyle/>
          <a:p>
            <a:fld id="{A30E1B55-C722-6B45-B5B8-AE99F6BD8F04}" type="slidenum">
              <a:rPr lang="en-US" smtClean="0"/>
              <a:t>14</a:t>
            </a:fld>
            <a:endParaRPr lang="en-US"/>
          </a:p>
        </p:txBody>
      </p:sp>
    </p:spTree>
    <p:extLst>
      <p:ext uri="{BB962C8B-B14F-4D97-AF65-F5344CB8AC3E}">
        <p14:creationId xmlns:p14="http://schemas.microsoft.com/office/powerpoint/2010/main" val="248416552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overview about our data.</a:t>
            </a:r>
          </a:p>
        </p:txBody>
      </p:sp>
      <p:sp>
        <p:nvSpPr>
          <p:cNvPr id="4" name="Slide Number Placeholder 3"/>
          <p:cNvSpPr>
            <a:spLocks noGrp="1"/>
          </p:cNvSpPr>
          <p:nvPr>
            <p:ph type="sldNum" sz="quarter" idx="5"/>
          </p:nvPr>
        </p:nvSpPr>
        <p:spPr/>
        <p:txBody>
          <a:bodyPr/>
          <a:lstStyle/>
          <a:p>
            <a:fld id="{A30E1B55-C722-6B45-B5B8-AE99F6BD8F04}" type="slidenum">
              <a:rPr lang="en-US" smtClean="0"/>
              <a:t>3</a:t>
            </a:fld>
            <a:endParaRPr lang="en-US"/>
          </a:p>
        </p:txBody>
      </p:sp>
    </p:spTree>
    <p:extLst>
      <p:ext uri="{BB962C8B-B14F-4D97-AF65-F5344CB8AC3E}">
        <p14:creationId xmlns:p14="http://schemas.microsoft.com/office/powerpoint/2010/main" val="20258462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 I would like to start with Garage </a:t>
            </a:r>
            <a:r>
              <a:rPr lang="en-US" dirty="0" err="1"/>
              <a:t>cars.I</a:t>
            </a:r>
            <a:r>
              <a:rPr lang="en-US" dirty="0"/>
              <a:t> run the t-test to compare house with garage and house without garage. There is significant difference at .05level with 95 confidence. Result of the test showed us houses with garage are sold at higher prices than houses without a garage. They are also in greater demand as we see on the chart.</a:t>
            </a:r>
          </a:p>
          <a:p>
            <a:endParaRPr lang="en-US" dirty="0"/>
          </a:p>
        </p:txBody>
      </p:sp>
      <p:sp>
        <p:nvSpPr>
          <p:cNvPr id="4" name="Slide Number Placeholder 3"/>
          <p:cNvSpPr>
            <a:spLocks noGrp="1"/>
          </p:cNvSpPr>
          <p:nvPr>
            <p:ph type="sldNum" sz="quarter" idx="5"/>
          </p:nvPr>
        </p:nvSpPr>
        <p:spPr/>
        <p:txBody>
          <a:bodyPr/>
          <a:lstStyle/>
          <a:p>
            <a:fld id="{A30E1B55-C722-6B45-B5B8-AE99F6BD8F04}" type="slidenum">
              <a:rPr lang="en-US" smtClean="0"/>
              <a:t>4</a:t>
            </a:fld>
            <a:endParaRPr lang="en-US"/>
          </a:p>
        </p:txBody>
      </p:sp>
    </p:spTree>
    <p:extLst>
      <p:ext uri="{BB962C8B-B14F-4D97-AF65-F5344CB8AC3E}">
        <p14:creationId xmlns:p14="http://schemas.microsoft.com/office/powerpoint/2010/main" val="10170364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Secondly, I run the test for house age. I filter the houses built in 2000 and later , and older than 2000. With 95% confidence, I can say that house built or remodeled in 2000 and later have higher sales prices.</a:t>
            </a:r>
          </a:p>
        </p:txBody>
      </p:sp>
      <p:sp>
        <p:nvSpPr>
          <p:cNvPr id="4" name="Slide Number Placeholder 3"/>
          <p:cNvSpPr>
            <a:spLocks noGrp="1"/>
          </p:cNvSpPr>
          <p:nvPr>
            <p:ph type="sldNum" sz="quarter" idx="5"/>
          </p:nvPr>
        </p:nvSpPr>
        <p:spPr/>
        <p:txBody>
          <a:bodyPr/>
          <a:lstStyle/>
          <a:p>
            <a:fld id="{A30E1B55-C722-6B45-B5B8-AE99F6BD8F04}" type="slidenum">
              <a:rPr lang="en-US" smtClean="0"/>
              <a:t>5</a:t>
            </a:fld>
            <a:endParaRPr lang="en-US"/>
          </a:p>
        </p:txBody>
      </p:sp>
    </p:spTree>
    <p:extLst>
      <p:ext uri="{BB962C8B-B14F-4D97-AF65-F5344CB8AC3E}">
        <p14:creationId xmlns:p14="http://schemas.microsoft.com/office/powerpoint/2010/main" val="1529919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t-test I wanted to see is the </a:t>
            </a:r>
            <a:r>
              <a:rPr lang="en-US" dirty="0" err="1"/>
              <a:t>sqft</a:t>
            </a:r>
            <a:r>
              <a:rPr lang="en-US" dirty="0"/>
              <a:t> prices affecting, house prices? Average home </a:t>
            </a:r>
            <a:r>
              <a:rPr lang="en-US" dirty="0" err="1"/>
              <a:t>sqft</a:t>
            </a:r>
            <a:r>
              <a:rPr lang="en-US" dirty="0"/>
              <a:t> is about 1500. So, I compare houses has more than 1500 </a:t>
            </a:r>
            <a:r>
              <a:rPr lang="en-US" dirty="0" err="1"/>
              <a:t>sqft</a:t>
            </a:r>
            <a:r>
              <a:rPr lang="en-US" dirty="0"/>
              <a:t> and houses less than 1500sqft. The test showed us the house has more than 1500sqft way higher sales potential.</a:t>
            </a:r>
          </a:p>
        </p:txBody>
      </p:sp>
      <p:sp>
        <p:nvSpPr>
          <p:cNvPr id="4" name="Slide Number Placeholder 3"/>
          <p:cNvSpPr>
            <a:spLocks noGrp="1"/>
          </p:cNvSpPr>
          <p:nvPr>
            <p:ph type="sldNum" sz="quarter" idx="5"/>
          </p:nvPr>
        </p:nvSpPr>
        <p:spPr/>
        <p:txBody>
          <a:bodyPr/>
          <a:lstStyle/>
          <a:p>
            <a:fld id="{A30E1B55-C722-6B45-B5B8-AE99F6BD8F04}" type="slidenum">
              <a:rPr lang="en-US" smtClean="0"/>
              <a:t>6</a:t>
            </a:fld>
            <a:endParaRPr lang="en-US"/>
          </a:p>
        </p:txBody>
      </p:sp>
    </p:spTree>
    <p:extLst>
      <p:ext uri="{BB962C8B-B14F-4D97-AF65-F5344CB8AC3E}">
        <p14:creationId xmlns:p14="http://schemas.microsoft.com/office/powerpoint/2010/main" val="17232899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Yes.! </a:t>
            </a:r>
            <a:r>
              <a:rPr lang="en-US" dirty="0" err="1"/>
              <a:t>Overal</a:t>
            </a:r>
            <a:r>
              <a:rPr lang="en-US" dirty="0"/>
              <a:t> </a:t>
            </a:r>
            <a:r>
              <a:rPr lang="en-US" dirty="0" err="1"/>
              <a:t>Quailty</a:t>
            </a:r>
            <a:r>
              <a:rPr lang="en-US" dirty="0"/>
              <a:t> vs sales prices.. Data rating the overall quality from I to 10. To be fair I compare houses has overall quality more than 5 and less than 5 rating. This test showed us p value is less than 0.05 so, I can say with 95 % confidence level, the difference is between 81 679 and 93 420.</a:t>
            </a:r>
          </a:p>
        </p:txBody>
      </p:sp>
      <p:sp>
        <p:nvSpPr>
          <p:cNvPr id="4" name="Slide Number Placeholder 3"/>
          <p:cNvSpPr>
            <a:spLocks noGrp="1"/>
          </p:cNvSpPr>
          <p:nvPr>
            <p:ph type="sldNum" sz="quarter" idx="5"/>
          </p:nvPr>
        </p:nvSpPr>
        <p:spPr/>
        <p:txBody>
          <a:bodyPr/>
          <a:lstStyle/>
          <a:p>
            <a:fld id="{A30E1B55-C722-6B45-B5B8-AE99F6BD8F04}" type="slidenum">
              <a:rPr lang="en-US" smtClean="0"/>
              <a:t>7</a:t>
            </a:fld>
            <a:endParaRPr lang="en-US"/>
          </a:p>
        </p:txBody>
      </p:sp>
    </p:spTree>
    <p:extLst>
      <p:ext uri="{BB962C8B-B14F-4D97-AF65-F5344CB8AC3E}">
        <p14:creationId xmlns:p14="http://schemas.microsoft.com/office/powerpoint/2010/main" val="2794779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I wanted to compare finished basement and unfinished basement. When I complete my test with %95 confidence level , I can say that houses with finished basement are sold little bit higher than houses with unfinished basement.</a:t>
            </a:r>
          </a:p>
        </p:txBody>
      </p:sp>
      <p:sp>
        <p:nvSpPr>
          <p:cNvPr id="4" name="Slide Number Placeholder 3"/>
          <p:cNvSpPr>
            <a:spLocks noGrp="1"/>
          </p:cNvSpPr>
          <p:nvPr>
            <p:ph type="sldNum" sz="quarter" idx="5"/>
          </p:nvPr>
        </p:nvSpPr>
        <p:spPr/>
        <p:txBody>
          <a:bodyPr/>
          <a:lstStyle/>
          <a:p>
            <a:fld id="{A30E1B55-C722-6B45-B5B8-AE99F6BD8F04}" type="slidenum">
              <a:rPr lang="en-US" smtClean="0"/>
              <a:t>8</a:t>
            </a:fld>
            <a:endParaRPr lang="en-US"/>
          </a:p>
        </p:txBody>
      </p:sp>
    </p:spTree>
    <p:extLst>
      <p:ext uri="{BB962C8B-B14F-4D97-AF65-F5344CB8AC3E}">
        <p14:creationId xmlns:p14="http://schemas.microsoft.com/office/powerpoint/2010/main" val="15866057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addition to these, I made a quick analysis of other variables. I did not apply t-test for all of them one by one, but I want to talk about them quickly as future consideration.</a:t>
            </a:r>
          </a:p>
          <a:p>
            <a:r>
              <a:rPr lang="en-US" dirty="0"/>
              <a:t>the first of these is kitchen quality</a:t>
            </a:r>
          </a:p>
          <a:p>
            <a:r>
              <a:rPr lang="en-US" dirty="0"/>
              <a:t>We see that the houses in average and fair condition have more sales, this may be due to the fact that the houses are more accessible in this range, or  maybe the prices are low, but there are too many sales that’s why the total sales price is high.</a:t>
            </a:r>
          </a:p>
        </p:txBody>
      </p:sp>
      <p:sp>
        <p:nvSpPr>
          <p:cNvPr id="4" name="Slide Number Placeholder 3"/>
          <p:cNvSpPr>
            <a:spLocks noGrp="1"/>
          </p:cNvSpPr>
          <p:nvPr>
            <p:ph type="sldNum" sz="quarter" idx="5"/>
          </p:nvPr>
        </p:nvSpPr>
        <p:spPr/>
        <p:txBody>
          <a:bodyPr/>
          <a:lstStyle/>
          <a:p>
            <a:fld id="{A30E1B55-C722-6B45-B5B8-AE99F6BD8F04}" type="slidenum">
              <a:rPr lang="en-US" smtClean="0"/>
              <a:t>9</a:t>
            </a:fld>
            <a:endParaRPr lang="en-US"/>
          </a:p>
        </p:txBody>
      </p:sp>
    </p:spTree>
    <p:extLst>
      <p:ext uri="{BB962C8B-B14F-4D97-AF65-F5344CB8AC3E}">
        <p14:creationId xmlns:p14="http://schemas.microsoft.com/office/powerpoint/2010/main" val="2877924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topic is neighborhoods. As we all know, some neighborhoods may be more expensive than other neighborhoods due to reasons such as crime rate, income level, social facilities and school rankings etc. With the data I have, I prepared this chart. It is listing the neighborhoods from the most expensive to the cheapest. this can be the subject of further research.</a:t>
            </a:r>
          </a:p>
        </p:txBody>
      </p:sp>
      <p:sp>
        <p:nvSpPr>
          <p:cNvPr id="4" name="Slide Number Placeholder 3"/>
          <p:cNvSpPr>
            <a:spLocks noGrp="1"/>
          </p:cNvSpPr>
          <p:nvPr>
            <p:ph type="sldNum" sz="quarter" idx="5"/>
          </p:nvPr>
        </p:nvSpPr>
        <p:spPr/>
        <p:txBody>
          <a:bodyPr/>
          <a:lstStyle/>
          <a:p>
            <a:fld id="{A30E1B55-C722-6B45-B5B8-AE99F6BD8F04}" type="slidenum">
              <a:rPr lang="en-US" smtClean="0"/>
              <a:t>10</a:t>
            </a:fld>
            <a:endParaRPr lang="en-US"/>
          </a:p>
        </p:txBody>
      </p:sp>
    </p:spTree>
    <p:extLst>
      <p:ext uri="{BB962C8B-B14F-4D97-AF65-F5344CB8AC3E}">
        <p14:creationId xmlns:p14="http://schemas.microsoft.com/office/powerpoint/2010/main" val="9450524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rm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rm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lstStyle/>
          <a:p>
            <a:fld id="{72EA7947-E287-4738-8C82-07CE4F01EF03}" type="datetime2">
              <a:rPr lang="en-US" smtClean="0"/>
              <a:t>Friday, January 27, 2023</a:t>
            </a:fld>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2987199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79361-B9A1-48F2-9473-23DE30E2D151}"/>
              </a:ext>
            </a:extLst>
          </p:cNvPr>
          <p:cNvSpPr>
            <a:spLocks noGrp="1"/>
          </p:cNvSpPr>
          <p:nvPr>
            <p:ph type="title"/>
          </p:nvPr>
        </p:nvSpPr>
        <p:spPr>
          <a:xfrm>
            <a:off x="550862" y="503906"/>
            <a:ext cx="11090275" cy="1333057"/>
          </a:xfrm>
        </p:spPr>
        <p:txBody>
          <a:bodyPr vert="horz" wrap="square" lIns="0" tIns="0" rIns="0" bIns="0" rtlCol="0" anchor="t" anchorCtr="0">
            <a:normAutofit/>
          </a:bodyPr>
          <a:lstStyle>
            <a:lvl1pPr>
              <a:defRPr lang="en-US" dirty="0"/>
            </a:lvl1pPr>
          </a:lstStyle>
          <a:p>
            <a:pPr lvl="0"/>
            <a:r>
              <a:rPr lang="en-US"/>
              <a:t>Click to edit Master title style</a:t>
            </a:r>
            <a:endParaRPr lang="en-US" dirty="0"/>
          </a:p>
        </p:txBody>
      </p:sp>
      <p:sp>
        <p:nvSpPr>
          <p:cNvPr id="3" name="Vertical Text Placeholder 2">
            <a:extLst>
              <a:ext uri="{FF2B5EF4-FFF2-40B4-BE49-F238E27FC236}">
                <a16:creationId xmlns:a16="http://schemas.microsoft.com/office/drawing/2014/main" id="{FD986779-C2F3-447D-85F7-F6B0E2C97DC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lstStyle/>
          <a:p>
            <a:fld id="{EE2EBD84-71F4-4271-8C46-0D47C0A9B12E}" type="datetime2">
              <a:rPr lang="en-US" smtClean="0"/>
              <a:t>Friday, January 27, 2023</a:t>
            </a:fld>
            <a:endParaRPr lang="en-US"/>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9157974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56583A-514F-4632-820D-E7EE236A465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73CBBB-7DDC-4437-8C7D-22A1C35202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4C69EBF-DA20-4024-8006-B158D571E08E}"/>
              </a:ext>
            </a:extLst>
          </p:cNvPr>
          <p:cNvSpPr>
            <a:spLocks noGrp="1"/>
          </p:cNvSpPr>
          <p:nvPr>
            <p:ph type="dt" sz="half" idx="10"/>
          </p:nvPr>
        </p:nvSpPr>
        <p:spPr/>
        <p:txBody>
          <a:bodyPr/>
          <a:lstStyle/>
          <a:p>
            <a:fld id="{ABAE0CE1-F450-4107-B2CB-17B18F8A3F4A}" type="datetime2">
              <a:rPr lang="en-US" smtClean="0"/>
              <a:t>Friday, January 27, 2023</a:t>
            </a:fld>
            <a:endParaRPr lang="en-US"/>
          </a:p>
        </p:txBody>
      </p:sp>
      <p:sp>
        <p:nvSpPr>
          <p:cNvPr id="5" name="Footer Placeholder 4">
            <a:extLst>
              <a:ext uri="{FF2B5EF4-FFF2-40B4-BE49-F238E27FC236}">
                <a16:creationId xmlns:a16="http://schemas.microsoft.com/office/drawing/2014/main" id="{ADBAC8B9-14B5-4DF1-994D-AB47DB3BA0C5}"/>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C7876582-5F9B-4F5E-AAD5-D608CB68EA3D}"/>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926249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rm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lstStyle/>
          <a:p>
            <a:fld id="{6FE8C025-CD7A-4966-867E-81CF82B15267}" type="datetime2">
              <a:rPr lang="en-US" smtClean="0"/>
              <a:t>Friday, January 27, 2023</a:t>
            </a:fld>
            <a:endParaRPr lang="en-US"/>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41407235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48" name="Group 47">
            <a:extLst>
              <a:ext uri="{FF2B5EF4-FFF2-40B4-BE49-F238E27FC236}">
                <a16:creationId xmlns:a16="http://schemas.microsoft.com/office/drawing/2014/main" id="{4644CBB8-40B8-42F8-9172-07A476341DDA}"/>
              </a:ext>
            </a:extLst>
          </p:cNvPr>
          <p:cNvGrpSpPr/>
          <p:nvPr/>
        </p:nvGrpSpPr>
        <p:grpSpPr>
          <a:xfrm>
            <a:off x="356481" y="879007"/>
            <a:ext cx="734257" cy="760506"/>
            <a:chOff x="5243759" y="1363788"/>
            <a:chExt cx="734257" cy="760506"/>
          </a:xfrm>
        </p:grpSpPr>
        <p:sp>
          <p:nvSpPr>
            <p:cNvPr id="49" name="Freeform 5">
              <a:extLst>
                <a:ext uri="{FF2B5EF4-FFF2-40B4-BE49-F238E27FC236}">
                  <a16:creationId xmlns:a16="http://schemas.microsoft.com/office/drawing/2014/main" id="{35CE073E-302A-4AA7-98C7-8667DDDCFA18}"/>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0" name="Freeform 6">
              <a:extLst>
                <a:ext uri="{FF2B5EF4-FFF2-40B4-BE49-F238E27FC236}">
                  <a16:creationId xmlns:a16="http://schemas.microsoft.com/office/drawing/2014/main" id="{4FD1AE2F-DD70-4E93-B905-E052A23F0B1C}"/>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1" name="Freeform 8">
              <a:extLst>
                <a:ext uri="{FF2B5EF4-FFF2-40B4-BE49-F238E27FC236}">
                  <a16:creationId xmlns:a16="http://schemas.microsoft.com/office/drawing/2014/main" id="{E8D529E5-8838-47F0-98A4-2D46F11E499C}"/>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5DA2564-D3DB-48AD-83F0-6CC6B5743960}"/>
              </a:ext>
            </a:extLst>
          </p:cNvPr>
          <p:cNvSpPr>
            <a:spLocks noGrp="1"/>
          </p:cNvSpPr>
          <p:nvPr>
            <p:ph type="title"/>
          </p:nvPr>
        </p:nvSpPr>
        <p:spPr>
          <a:xfrm>
            <a:off x="563563" y="474345"/>
            <a:ext cx="11077574" cy="2954655"/>
          </a:xfrm>
        </p:spPr>
        <p:txBody>
          <a:bodyPr vert="horz" wrap="square" lIns="0" tIns="0" rIns="0" bIns="0" rtlCol="0" anchor="b" anchorCtr="0">
            <a:normAutofit/>
          </a:bodyPr>
          <a:lstStyle>
            <a:lvl1pPr>
              <a:defRPr lang="en-US" sz="6400" dirty="0"/>
            </a:lvl1pPr>
          </a:lstStyle>
          <a:p>
            <a:pPr lvl="0">
              <a:lnSpc>
                <a:spcPct val="100000"/>
              </a:lnSpc>
            </a:pPr>
            <a:r>
              <a:rPr lang="en-US"/>
              <a:t>Click to edit Master title style</a:t>
            </a:r>
            <a:endParaRPr lang="en-US" dirty="0"/>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fld id="{FE809929-0719-4517-94D6-FDF7F99E70F6}" type="datetime2">
              <a:rPr lang="en-US" smtClean="0"/>
              <a:t>Friday, January 27, 2023</a:t>
            </a:fld>
            <a:endParaRPr lang="en-US"/>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 name="Text Placeholder 2">
            <a:extLst>
              <a:ext uri="{FF2B5EF4-FFF2-40B4-BE49-F238E27FC236}">
                <a16:creationId xmlns:a16="http://schemas.microsoft.com/office/drawing/2014/main" id="{76EEA752-36DA-440B-8747-0EB2914080EE}"/>
              </a:ext>
            </a:extLst>
          </p:cNvPr>
          <p:cNvSpPr>
            <a:spLocks noGrp="1"/>
          </p:cNvSpPr>
          <p:nvPr>
            <p:ph type="body" idx="1"/>
          </p:nvPr>
        </p:nvSpPr>
        <p:spPr>
          <a:xfrm>
            <a:off x="566271" y="3629772"/>
            <a:ext cx="11074866" cy="2678953"/>
          </a:xfrm>
        </p:spPr>
        <p:txBody>
          <a:bodyPr>
            <a:normAutofit/>
          </a:bodyPr>
          <a:lstStyle>
            <a:lvl1pPr marL="0" indent="0">
              <a:lnSpc>
                <a:spcPct val="110000"/>
              </a:lnSpc>
              <a:spcBef>
                <a:spcPts val="0"/>
              </a:spcBef>
              <a:buNone/>
              <a:defRPr sz="2400">
                <a:solidFill>
                  <a:schemeClr val="tx1">
                    <a:alpha val="8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1" name="Freeform: Shape 40">
            <a:extLst>
              <a:ext uri="{FF2B5EF4-FFF2-40B4-BE49-F238E27FC236}">
                <a16:creationId xmlns:a16="http://schemas.microsoft.com/office/drawing/2014/main" id="{0BCC02B0-8581-4752-B7BC-3CE1EF17B9F7}"/>
              </a:ext>
            </a:extLst>
          </p:cNvPr>
          <p:cNvSpPr>
            <a:spLocks noChangeAspect="1"/>
          </p:cNvSpPr>
          <p:nvPr/>
        </p:nvSpPr>
        <p:spPr>
          <a:xfrm rot="18900000">
            <a:off x="11209132" y="4448189"/>
            <a:ext cx="999200" cy="1262947"/>
          </a:xfrm>
          <a:custGeom>
            <a:avLst/>
            <a:gdLst>
              <a:gd name="connsiteX0" fmla="*/ 540000 w 999200"/>
              <a:gd name="connsiteY0" fmla="*/ 0 h 1262947"/>
              <a:gd name="connsiteX1" fmla="*/ 999200 w 999200"/>
              <a:gd name="connsiteY1" fmla="*/ 815317 h 1262947"/>
              <a:gd name="connsiteX2" fmla="*/ 552185 w 999200"/>
              <a:gd name="connsiteY2" fmla="*/ 1262333 h 1262947"/>
              <a:gd name="connsiteX3" fmla="*/ 540000 w 999200"/>
              <a:gd name="connsiteY3" fmla="*/ 1262947 h 1262947"/>
              <a:gd name="connsiteX4" fmla="*/ 0 w 999200"/>
              <a:gd name="connsiteY4" fmla="*/ 992947 h 1262947"/>
              <a:gd name="connsiteX5" fmla="*/ 10971 w 999200"/>
              <a:gd name="connsiteY5" fmla="*/ 938533 h 1262947"/>
              <a:gd name="connsiteX6" fmla="*/ 15626 w 999200"/>
              <a:gd name="connsiteY6" fmla="*/ 931034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9200" h="1262947">
                <a:moveTo>
                  <a:pt x="540000" y="0"/>
                </a:moveTo>
                <a:lnTo>
                  <a:pt x="999200" y="815317"/>
                </a:lnTo>
                <a:lnTo>
                  <a:pt x="552185" y="1262333"/>
                </a:lnTo>
                <a:lnTo>
                  <a:pt x="540000" y="1262947"/>
                </a:lnTo>
                <a:cubicBezTo>
                  <a:pt x="241766" y="1262947"/>
                  <a:pt x="0" y="1142064"/>
                  <a:pt x="0" y="992947"/>
                </a:cubicBezTo>
                <a:cubicBezTo>
                  <a:pt x="0" y="974307"/>
                  <a:pt x="3778" y="956109"/>
                  <a:pt x="10971" y="938533"/>
                </a:cubicBezTo>
                <a:lnTo>
                  <a:pt x="15626" y="931034"/>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254000" dist="101600" dir="42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3" name="Freeform: Shape 42">
            <a:extLst>
              <a:ext uri="{FF2B5EF4-FFF2-40B4-BE49-F238E27FC236}">
                <a16:creationId xmlns:a16="http://schemas.microsoft.com/office/drawing/2014/main" id="{EA0FF4DB-8180-4D26-AEAE-7ECDB670F71D}"/>
              </a:ext>
            </a:extLst>
          </p:cNvPr>
          <p:cNvSpPr/>
          <p:nvPr/>
        </p:nvSpPr>
        <p:spPr>
          <a:xfrm rot="2700000">
            <a:off x="11686937" y="4853516"/>
            <a:ext cx="540000" cy="978284"/>
          </a:xfrm>
          <a:custGeom>
            <a:avLst/>
            <a:gdLst>
              <a:gd name="connsiteX0" fmla="*/ 113288 w 540000"/>
              <a:gd name="connsiteY0" fmla="*/ 0 h 978284"/>
              <a:gd name="connsiteX1" fmla="*/ 539386 w 540000"/>
              <a:gd name="connsiteY1" fmla="*/ 426099 h 978284"/>
              <a:gd name="connsiteX2" fmla="*/ 540000 w 540000"/>
              <a:gd name="connsiteY2" fmla="*/ 438284 h 978284"/>
              <a:gd name="connsiteX3" fmla="*/ 270000 w 540000"/>
              <a:gd name="connsiteY3" fmla="*/ 978284 h 978284"/>
              <a:gd name="connsiteX4" fmla="*/ 0 w 540000"/>
              <a:gd name="connsiteY4" fmla="*/ 438284 h 978284"/>
              <a:gd name="connsiteX5" fmla="*/ 79081 w 540000"/>
              <a:gd name="connsiteY5" fmla="*/ 56446 h 9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00" h="978284">
                <a:moveTo>
                  <a:pt x="113288" y="0"/>
                </a:moveTo>
                <a:lnTo>
                  <a:pt x="539386" y="426099"/>
                </a:lnTo>
                <a:lnTo>
                  <a:pt x="540000" y="438284"/>
                </a:lnTo>
                <a:cubicBezTo>
                  <a:pt x="540000" y="736518"/>
                  <a:pt x="419117" y="978284"/>
                  <a:pt x="270000" y="978284"/>
                </a:cubicBezTo>
                <a:cubicBezTo>
                  <a:pt x="120883" y="978284"/>
                  <a:pt x="0" y="736518"/>
                  <a:pt x="0" y="438284"/>
                </a:cubicBezTo>
                <a:cubicBezTo>
                  <a:pt x="0" y="289167"/>
                  <a:pt x="30220" y="154167"/>
                  <a:pt x="79081" y="56446"/>
                </a:cubicBezTo>
                <a:close/>
              </a:path>
            </a:pathLst>
          </a:cu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33017381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lstStyle/>
          <a:p>
            <a:fld id="{20E95673-5512-4AAA-9AEB-E00C61EC65D5}" type="datetime2">
              <a:rPr lang="en-US" smtClean="0"/>
              <a:t>Friday, January 27, 2023</a:t>
            </a:fld>
            <a:endParaRPr lang="en-US"/>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9959021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881275"/>
            <a:ext cx="5437186" cy="535354"/>
          </a:xfrm>
        </p:spPr>
        <p:txBody>
          <a:bodyPr anchor="b">
            <a:norm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577270"/>
            <a:ext cx="5429114"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881275"/>
            <a:ext cx="5436392" cy="535354"/>
          </a:xfrm>
        </p:spPr>
        <p:txBody>
          <a:bodyPr vert="horz" wrap="square" lIns="0" tIns="0" rIns="0" bIns="0" rtlCol="0" anchor="b">
            <a:normAutofit/>
          </a:bodyPr>
          <a:lstStyle>
            <a:lvl1pPr>
              <a:defRPr lang="en-US" sz="1400" b="0" cap="all" spc="200" baseline="0" dirty="0">
                <a:solidFill>
                  <a:schemeClr val="tx1"/>
                </a:solidFill>
              </a:defRPr>
            </a:lvl1pPr>
          </a:lstStyle>
          <a:p>
            <a:pPr marL="0" lvl="0" indent="0">
              <a:buNone/>
            </a:pPr>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577270"/>
            <a:ext cx="5436391" cy="3515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lstStyle/>
          <a:p>
            <a:fld id="{C13138FA-2E87-4873-8BBA-13E447C9A99A}" type="datetime2">
              <a:rPr lang="en-US" smtClean="0"/>
              <a:t>Friday, January 27, 2023</a:t>
            </a:fld>
            <a:endParaRPr lang="en-US"/>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lstStyle/>
          <a:p>
            <a:r>
              <a:rPr lang="en-US"/>
              <a:t>Sample Footer</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841504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22053C-0E9C-4159-B7C9-6AB74343918D}"/>
              </a:ext>
            </a:extLst>
          </p:cNvPr>
          <p:cNvSpPr>
            <a:spLocks noGrp="1"/>
          </p:cNvSpPr>
          <p:nvPr>
            <p:ph type="title"/>
          </p:nvPr>
        </p:nvSpPr>
        <p:spPr>
          <a:xfrm>
            <a:off x="3359149" y="550799"/>
            <a:ext cx="8283313" cy="5542025"/>
          </a:xfrm>
        </p:spPr>
        <p:txBody>
          <a:bodyPr vert="horz" wrap="square" lIns="0" tIns="0" rIns="0" bIns="0" rtlCol="0" anchor="ctr" anchorCtr="0">
            <a:normAutofit/>
          </a:bodyPr>
          <a:lstStyle>
            <a:lvl1pPr>
              <a:defRPr lang="en-US" dirty="0"/>
            </a:lvl1pPr>
          </a:lstStyle>
          <a:p>
            <a:pPr lvl="0">
              <a:lnSpc>
                <a:spcPct val="100000"/>
              </a:lnSpc>
            </a:pPr>
            <a:r>
              <a:rPr lang="en-US"/>
              <a:t>Click to edit Master title style</a:t>
            </a:r>
            <a:endParaRPr lang="en-US" dirty="0"/>
          </a:p>
        </p:txBody>
      </p:sp>
      <p:sp>
        <p:nvSpPr>
          <p:cNvPr id="3" name="Date Placeholder 2">
            <a:extLst>
              <a:ext uri="{FF2B5EF4-FFF2-40B4-BE49-F238E27FC236}">
                <a16:creationId xmlns:a16="http://schemas.microsoft.com/office/drawing/2014/main" id="{D4F51F65-E111-4656-83BE-CFCDE2DD6CD6}"/>
              </a:ext>
            </a:extLst>
          </p:cNvPr>
          <p:cNvSpPr>
            <a:spLocks noGrp="1"/>
          </p:cNvSpPr>
          <p:nvPr>
            <p:ph type="dt" sz="half" idx="10"/>
          </p:nvPr>
        </p:nvSpPr>
        <p:spPr/>
        <p:txBody>
          <a:bodyPr/>
          <a:lstStyle/>
          <a:p>
            <a:fld id="{D75BB40A-97BD-4BFB-B639-0BFF95FDE8B7}" type="datetime2">
              <a:rPr lang="en-US" smtClean="0"/>
              <a:t>Friday, January 27, 2023</a:t>
            </a:fld>
            <a:endParaRPr lang="en-US"/>
          </a:p>
        </p:txBody>
      </p:sp>
      <p:sp>
        <p:nvSpPr>
          <p:cNvPr id="4" name="Footer Placeholder 3">
            <a:extLst>
              <a:ext uri="{FF2B5EF4-FFF2-40B4-BE49-F238E27FC236}">
                <a16:creationId xmlns:a16="http://schemas.microsoft.com/office/drawing/2014/main" id="{F9FF82CB-2D17-4918-821E-485475CF243B}"/>
              </a:ext>
            </a:extLst>
          </p:cNvPr>
          <p:cNvSpPr>
            <a:spLocks noGrp="1"/>
          </p:cNvSpPr>
          <p:nvPr>
            <p:ph type="ftr" sz="quarter" idx="11"/>
          </p:nvPr>
        </p:nvSpPr>
        <p:spPr/>
        <p:txBody>
          <a:bodyPr/>
          <a:lstStyle/>
          <a:p>
            <a:r>
              <a:rPr lang="en-US"/>
              <a:t>Sample Footer</a:t>
            </a:r>
          </a:p>
        </p:txBody>
      </p:sp>
      <p:sp>
        <p:nvSpPr>
          <p:cNvPr id="5" name="Slide Number Placeholder 4">
            <a:extLst>
              <a:ext uri="{FF2B5EF4-FFF2-40B4-BE49-F238E27FC236}">
                <a16:creationId xmlns:a16="http://schemas.microsoft.com/office/drawing/2014/main" id="{7B66589D-A056-4817-AE15-39D87FE13169}"/>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39" name="Freeform: Shape 38">
            <a:extLst>
              <a:ext uri="{FF2B5EF4-FFF2-40B4-BE49-F238E27FC236}">
                <a16:creationId xmlns:a16="http://schemas.microsoft.com/office/drawing/2014/main" id="{E489F067-39E1-4757-BC11-6169A343F2E1}"/>
              </a:ext>
            </a:extLst>
          </p:cNvPr>
          <p:cNvSpPr>
            <a:spLocks noChangeAspect="1"/>
          </p:cNvSpPr>
          <p:nvPr/>
        </p:nvSpPr>
        <p:spPr>
          <a:xfrm rot="18900000" flipV="1">
            <a:off x="-410727" y="3958416"/>
            <a:ext cx="3536330" cy="1853969"/>
          </a:xfrm>
          <a:custGeom>
            <a:avLst/>
            <a:gdLst>
              <a:gd name="connsiteX0" fmla="*/ 3536330 w 3536330"/>
              <a:gd name="connsiteY0" fmla="*/ 1853969 h 1853969"/>
              <a:gd name="connsiteX1" fmla="*/ 1682362 w 3536330"/>
              <a:gd name="connsiteY1" fmla="*/ 0 h 1853969"/>
              <a:gd name="connsiteX2" fmla="*/ 52157 w 3536330"/>
              <a:gd name="connsiteY2" fmla="*/ 970257 h 1853969"/>
              <a:gd name="connsiteX3" fmla="*/ 0 w 3536330"/>
              <a:gd name="connsiteY3" fmla="*/ 1078528 h 1853969"/>
              <a:gd name="connsiteX4" fmla="*/ 757215 w 3536330"/>
              <a:gd name="connsiteY4" fmla="*/ 1835743 h 1853969"/>
              <a:gd name="connsiteX5" fmla="*/ 774211 w 3536330"/>
              <a:gd name="connsiteY5" fmla="*/ 1667149 h 1853969"/>
              <a:gd name="connsiteX6" fmla="*/ 1682362 w 3536330"/>
              <a:gd name="connsiteY6" fmla="*/ 926985 h 1853969"/>
              <a:gd name="connsiteX7" fmla="*/ 2609345 w 3536330"/>
              <a:gd name="connsiteY7" fmla="*/ 1853969 h 1853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36330" h="1853969">
                <a:moveTo>
                  <a:pt x="3536330" y="1853969"/>
                </a:moveTo>
                <a:cubicBezTo>
                  <a:pt x="3536330" y="830051"/>
                  <a:pt x="2706280" y="0"/>
                  <a:pt x="1682362" y="0"/>
                </a:cubicBezTo>
                <a:cubicBezTo>
                  <a:pt x="978418" y="0"/>
                  <a:pt x="366107" y="392328"/>
                  <a:pt x="52157" y="970257"/>
                </a:cubicBezTo>
                <a:lnTo>
                  <a:pt x="0" y="1078528"/>
                </a:lnTo>
                <a:lnTo>
                  <a:pt x="757215" y="1835743"/>
                </a:lnTo>
                <a:lnTo>
                  <a:pt x="774211" y="1667149"/>
                </a:lnTo>
                <a:cubicBezTo>
                  <a:pt x="860649" y="1244739"/>
                  <a:pt x="1234397" y="926985"/>
                  <a:pt x="1682362" y="926985"/>
                </a:cubicBezTo>
                <a:cubicBezTo>
                  <a:pt x="2194320" y="926985"/>
                  <a:pt x="2609345" y="1342010"/>
                  <a:pt x="2609345" y="1853969"/>
                </a:cubicBezTo>
                <a:close/>
              </a:path>
            </a:pathLst>
          </a:custGeom>
          <a:gradFill flip="none" rotWithShape="1">
            <a:gsLst>
              <a:gs pos="97000">
                <a:schemeClr val="bg2"/>
              </a:gs>
              <a:gs pos="31000">
                <a:schemeClr val="bg2">
                  <a:lumMod val="90000"/>
                  <a:lumOff val="10000"/>
                </a:schemeClr>
              </a:gs>
            </a:gsLst>
            <a:lin ang="15000000" scaled="0"/>
            <a:tileRect/>
          </a:gradFill>
          <a:ln>
            <a:noFill/>
          </a:ln>
          <a:effectLst>
            <a:innerShdw blurRad="355600" dist="101600" dir="16200000">
              <a:schemeClr val="accent1">
                <a:lumMod val="60000"/>
                <a:lumOff val="40000"/>
                <a:alpha val="8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3" name="Freeform: Shape 32">
            <a:extLst>
              <a:ext uri="{FF2B5EF4-FFF2-40B4-BE49-F238E27FC236}">
                <a16:creationId xmlns:a16="http://schemas.microsoft.com/office/drawing/2014/main" id="{DD231011-607F-42F1-B2D9-2BA8E91CC6AF}"/>
              </a:ext>
            </a:extLst>
          </p:cNvPr>
          <p:cNvSpPr>
            <a:spLocks noChangeAspect="1"/>
          </p:cNvSpPr>
          <p:nvPr/>
        </p:nvSpPr>
        <p:spPr>
          <a:xfrm rot="18900000" flipV="1">
            <a:off x="-481151" y="3649708"/>
            <a:ext cx="3478701" cy="2164843"/>
          </a:xfrm>
          <a:custGeom>
            <a:avLst/>
            <a:gdLst>
              <a:gd name="connsiteX0" fmla="*/ 3478701 w 3478701"/>
              <a:gd name="connsiteY0" fmla="*/ 2164843 h 2164843"/>
              <a:gd name="connsiteX1" fmla="*/ 1624733 w 3478701"/>
              <a:gd name="connsiteY1" fmla="*/ 0 h 2164843"/>
              <a:gd name="connsiteX2" fmla="*/ 87393 w 3478701"/>
              <a:gd name="connsiteY2" fmla="*/ 954459 h 2164843"/>
              <a:gd name="connsiteX3" fmla="*/ 0 w 3478701"/>
              <a:gd name="connsiteY3" fmla="*/ 1122434 h 2164843"/>
              <a:gd name="connsiteX4" fmla="*/ 736015 w 3478701"/>
              <a:gd name="connsiteY4" fmla="*/ 1858449 h 2164843"/>
              <a:gd name="connsiteX5" fmla="*/ 739424 w 3478701"/>
              <a:gd name="connsiteY5" fmla="*/ 1842964 h 2164843"/>
              <a:gd name="connsiteX6" fmla="*/ 1624733 w 3478701"/>
              <a:gd name="connsiteY6" fmla="*/ 1082422 h 2164843"/>
              <a:gd name="connsiteX7" fmla="*/ 2551716 w 3478701"/>
              <a:gd name="connsiteY7" fmla="*/ 2164843 h 216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8701" h="2164843">
                <a:moveTo>
                  <a:pt x="3478701" y="2164843"/>
                </a:moveTo>
                <a:cubicBezTo>
                  <a:pt x="3478701" y="969234"/>
                  <a:pt x="2648651" y="0"/>
                  <a:pt x="1624733" y="0"/>
                </a:cubicBezTo>
                <a:cubicBezTo>
                  <a:pt x="984784" y="0"/>
                  <a:pt x="420564" y="378607"/>
                  <a:pt x="87393" y="954459"/>
                </a:cubicBezTo>
                <a:lnTo>
                  <a:pt x="0" y="1122434"/>
                </a:lnTo>
                <a:lnTo>
                  <a:pt x="736015" y="1858449"/>
                </a:lnTo>
                <a:lnTo>
                  <a:pt x="739424" y="1842964"/>
                </a:lnTo>
                <a:cubicBezTo>
                  <a:pt x="856791" y="1402344"/>
                  <a:pt x="1208766" y="1082422"/>
                  <a:pt x="1624733" y="1082422"/>
                </a:cubicBezTo>
                <a:cubicBezTo>
                  <a:pt x="2136692" y="1082422"/>
                  <a:pt x="2551716" y="1567038"/>
                  <a:pt x="2551716" y="2164843"/>
                </a:cubicBezTo>
                <a:close/>
              </a:path>
            </a:pathLst>
          </a:custGeom>
          <a:solidFill>
            <a:schemeClr val="bg2">
              <a:lumMod val="50000"/>
              <a:lumOff val="50000"/>
              <a:alpha val="40000"/>
            </a:schemeClr>
          </a:solidFill>
          <a:ln>
            <a:noFill/>
          </a:ln>
          <a:effectLst>
            <a:softEdge rad="3810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Oval 23">
            <a:extLst>
              <a:ext uri="{FF2B5EF4-FFF2-40B4-BE49-F238E27FC236}">
                <a16:creationId xmlns:a16="http://schemas.microsoft.com/office/drawing/2014/main" id="{EC472EFA-56B5-4A41-8D4B-E9F37727F34D}"/>
              </a:ext>
            </a:extLst>
          </p:cNvPr>
          <p:cNvSpPr/>
          <p:nvPr/>
        </p:nvSpPr>
        <p:spPr>
          <a:xfrm rot="13500000" flipV="1">
            <a:off x="1512277" y="2840042"/>
            <a:ext cx="214196" cy="933178"/>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2" name="Oval 41">
            <a:extLst>
              <a:ext uri="{FF2B5EF4-FFF2-40B4-BE49-F238E27FC236}">
                <a16:creationId xmlns:a16="http://schemas.microsoft.com/office/drawing/2014/main" id="{33781B6C-21AD-489D-A3CB-522BB2AC543F}"/>
              </a:ext>
            </a:extLst>
          </p:cNvPr>
          <p:cNvSpPr>
            <a:spLocks noChangeAspect="1"/>
          </p:cNvSpPr>
          <p:nvPr/>
        </p:nvSpPr>
        <p:spPr>
          <a:xfrm>
            <a:off x="1780661" y="385236"/>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51" name="Group 50">
            <a:extLst>
              <a:ext uri="{FF2B5EF4-FFF2-40B4-BE49-F238E27FC236}">
                <a16:creationId xmlns:a16="http://schemas.microsoft.com/office/drawing/2014/main" id="{01AD5B80-530E-44CD-8D4A-2796FB214CBF}"/>
              </a:ext>
            </a:extLst>
          </p:cNvPr>
          <p:cNvGrpSpPr/>
          <p:nvPr/>
        </p:nvGrpSpPr>
        <p:grpSpPr>
          <a:xfrm>
            <a:off x="623181" y="1514007"/>
            <a:ext cx="734257" cy="760506"/>
            <a:chOff x="5243759" y="1363788"/>
            <a:chExt cx="734257" cy="760506"/>
          </a:xfrm>
        </p:grpSpPr>
        <p:sp>
          <p:nvSpPr>
            <p:cNvPr id="52" name="Freeform 5">
              <a:extLst>
                <a:ext uri="{FF2B5EF4-FFF2-40B4-BE49-F238E27FC236}">
                  <a16:creationId xmlns:a16="http://schemas.microsoft.com/office/drawing/2014/main" id="{2F746AA8-9050-4515-9B17-BC850368529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3" name="Freeform 6">
              <a:extLst>
                <a:ext uri="{FF2B5EF4-FFF2-40B4-BE49-F238E27FC236}">
                  <a16:creationId xmlns:a16="http://schemas.microsoft.com/office/drawing/2014/main" id="{23EC1AC3-1698-46D5-80B7-F22F15E1A5E4}"/>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4" name="Freeform 8">
              <a:extLst>
                <a:ext uri="{FF2B5EF4-FFF2-40B4-BE49-F238E27FC236}">
                  <a16:creationId xmlns:a16="http://schemas.microsoft.com/office/drawing/2014/main" id="{73766156-553C-46EB-93FA-4F37CC0FF5CF}"/>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780929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lstStyle/>
          <a:p>
            <a:fld id="{9EE9E0E3-ECF6-4CFE-8698-AEFEBCECC3C0}" type="datetime2">
              <a:rPr lang="en-US" smtClean="0"/>
              <a:t>Friday, January 27, 2023</a:t>
            </a:fld>
            <a:endParaRPr lang="en-US"/>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lstStyle/>
          <a:p>
            <a:r>
              <a:rPr lang="en-US"/>
              <a:t>Sample Footer</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2327236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rm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rm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lstStyle/>
          <a:p>
            <a:fld id="{251462FC-960E-4740-921F-B36862979F21}" type="datetime2">
              <a:rPr lang="en-US" smtClean="0"/>
              <a:t>Friday, January 27, 2023</a:t>
            </a:fld>
            <a:endParaRPr lang="en-US"/>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5272827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98F1FBA-F8BB-42CF-8B3E-D19AAFEE96C1}"/>
              </a:ext>
            </a:extLst>
          </p:cNvPr>
          <p:cNvGrpSpPr/>
          <p:nvPr/>
        </p:nvGrpSpPr>
        <p:grpSpPr>
          <a:xfrm>
            <a:off x="334964" y="5115518"/>
            <a:ext cx="734257" cy="760506"/>
            <a:chOff x="5243759" y="1363788"/>
            <a:chExt cx="734257" cy="760506"/>
          </a:xfrm>
        </p:grpSpPr>
        <p:sp>
          <p:nvSpPr>
            <p:cNvPr id="18" name="Freeform 5">
              <a:extLst>
                <a:ext uri="{FF2B5EF4-FFF2-40B4-BE49-F238E27FC236}">
                  <a16:creationId xmlns:a16="http://schemas.microsoft.com/office/drawing/2014/main" id="{60EE09DD-C3DB-4266-BCC3-A765CFFBF379}"/>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9" name="Freeform 6">
              <a:extLst>
                <a:ext uri="{FF2B5EF4-FFF2-40B4-BE49-F238E27FC236}">
                  <a16:creationId xmlns:a16="http://schemas.microsoft.com/office/drawing/2014/main" id="{5F301FE0-96DC-4EFB-BBEE-AED762C337C9}"/>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Freeform 8">
              <a:extLst>
                <a:ext uri="{FF2B5EF4-FFF2-40B4-BE49-F238E27FC236}">
                  <a16:creationId xmlns:a16="http://schemas.microsoft.com/office/drawing/2014/main" id="{3BEAD276-8850-4C0C-9777-8537000D522A}"/>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4E5EE0A0-B07E-479B-9684-4BD09FA4376C}"/>
              </a:ext>
            </a:extLst>
          </p:cNvPr>
          <p:cNvSpPr>
            <a:spLocks noGrp="1"/>
          </p:cNvSpPr>
          <p:nvPr>
            <p:ph type="title"/>
          </p:nvPr>
        </p:nvSpPr>
        <p:spPr>
          <a:xfrm>
            <a:off x="550863" y="575409"/>
            <a:ext cx="4500562" cy="984885"/>
          </a:xfrm>
        </p:spPr>
        <p:txBody>
          <a:bodyPr vert="horz" wrap="square" lIns="0" tIns="0" rIns="0" bIns="0" rtlCol="0" anchor="t" anchorCtr="0">
            <a:normAutofit/>
          </a:bodyPr>
          <a:lstStyle>
            <a:lvl1pPr>
              <a:defRPr lang="en-US" sz="3200" dirty="0"/>
            </a:lvl1pPr>
          </a:lstStyle>
          <a:p>
            <a:pPr lvl="0">
              <a:lnSpc>
                <a:spcPct val="100000"/>
              </a:lnSpc>
            </a:pPr>
            <a:r>
              <a:rPr lang="en-US"/>
              <a:t>Click to edit Master title style</a:t>
            </a:r>
            <a:endParaRPr lang="en-US" dirty="0"/>
          </a:p>
        </p:txBody>
      </p:sp>
      <p:sp>
        <p:nvSpPr>
          <p:cNvPr id="3" name="Picture Placeholder 2">
            <a:extLst>
              <a:ext uri="{FF2B5EF4-FFF2-40B4-BE49-F238E27FC236}">
                <a16:creationId xmlns:a16="http://schemas.microsoft.com/office/drawing/2014/main" id="{C11893A9-3462-4F51-83AE-5D2F124B985F}"/>
              </a:ext>
            </a:extLst>
          </p:cNvPr>
          <p:cNvSpPr>
            <a:spLocks noGrp="1"/>
          </p:cNvSpPr>
          <p:nvPr>
            <p:ph type="pic" idx="1"/>
          </p:nvPr>
        </p:nvSpPr>
        <p:spPr>
          <a:xfrm>
            <a:off x="5267324" y="575409"/>
            <a:ext cx="6373813" cy="5733316"/>
          </a:xfrm>
        </p:spPr>
        <p:txBody>
          <a:bodyPr>
            <a:normAutofit/>
          </a:bodyPr>
          <a:lstStyle>
            <a:lvl1pPr marL="0" indent="0">
              <a:buNone/>
              <a:defRPr sz="16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8BA9240C-79C0-4A88-A476-725DE1B9C28F}"/>
              </a:ext>
            </a:extLst>
          </p:cNvPr>
          <p:cNvSpPr>
            <a:spLocks noGrp="1"/>
          </p:cNvSpPr>
          <p:nvPr>
            <p:ph type="body" sz="half" idx="2"/>
          </p:nvPr>
        </p:nvSpPr>
        <p:spPr>
          <a:xfrm>
            <a:off x="550863" y="1776195"/>
            <a:ext cx="4500562" cy="4532530"/>
          </a:xfrm>
        </p:spPr>
        <p:txBody>
          <a:bodyPr anchor="t" anchorCtr="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lstStyle/>
          <a:p>
            <a:fld id="{E50BC9E2-CB44-4C05-9BB5-496C18A241E0}" type="datetime2">
              <a:rPr lang="en-US" smtClean="0"/>
              <a:t>Friday, January 27, 2023</a:t>
            </a:fld>
            <a:endParaRPr lang="en-US"/>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lstStyle/>
          <a:p>
            <a:r>
              <a:rPr lang="en-US"/>
              <a:t>Sample Footer</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lstStyle/>
          <a:p>
            <a:fld id="{DBA1B0FB-D917-4C8C-928F-313BD683BF39}" type="slidenum">
              <a:rPr lang="en-US" smtClean="0"/>
              <a:t>‹#›</a:t>
            </a:fld>
            <a:endParaRPr lang="en-US"/>
          </a:p>
        </p:txBody>
      </p:sp>
    </p:spTree>
    <p:extLst>
      <p:ext uri="{BB962C8B-B14F-4D97-AF65-F5344CB8AC3E}">
        <p14:creationId xmlns:p14="http://schemas.microsoft.com/office/powerpoint/2010/main" val="3475966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rm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fld id="{246CB39B-5F4C-4A7E-9BE3-AAFD45576D16}" type="datetime2">
              <a:rPr lang="en-US" smtClean="0"/>
              <a:t>Friday, January 27, 2023</a:t>
            </a:fld>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alpha val="80000"/>
                  </a:schemeClr>
                </a:solidFill>
              </a:defRPr>
            </a:lvl1pPr>
          </a:lstStyle>
          <a:p>
            <a:r>
              <a:rPr lang="en-US"/>
              <a:t>Sample Footer</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3350426126"/>
      </p:ext>
    </p:extLst>
  </p:cSld>
  <p:clrMap bg1="dk1" tx1="lt1" bg2="dk2" tx2="lt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p:hf sldNum="0" hdr="0" ftr="0" dt="0"/>
  <p:txStyles>
    <p:titleStyle>
      <a:lvl1pPr algn="l" defTabSz="914400" rtl="0" eaLnBrk="1" latinLnBrk="0" hangingPunct="1">
        <a:lnSpc>
          <a:spcPct val="10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4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6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9.xml"/><Relationship Id="rId1" Type="http://schemas.openxmlformats.org/officeDocument/2006/relationships/slideLayout" Target="../slideLayouts/slideLayout8.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0.xml"/><Relationship Id="rId1" Type="http://schemas.openxmlformats.org/officeDocument/2006/relationships/slideLayout" Target="../slideLayouts/slideLayout8.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Layout" Target="../diagrams/layout11.xml"/><Relationship Id="rId7" Type="http://schemas.openxmlformats.org/officeDocument/2006/relationships/image" Target="../media/image5.png"/><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3.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Layout" Target="../diagrams/layout12.xml"/><Relationship Id="rId7" Type="http://schemas.openxmlformats.org/officeDocument/2006/relationships/image" Target="../media/image4.png"/><Relationship Id="rId2" Type="http://schemas.openxmlformats.org/officeDocument/2006/relationships/diagramData" Target="../diagrams/data12.xml"/><Relationship Id="rId1" Type="http://schemas.openxmlformats.org/officeDocument/2006/relationships/slideLayout" Target="../slideLayouts/slideLayout2.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14.xml.rels><?xml version="1.0" encoding="UTF-8" standalone="yes"?>
<Relationships xmlns="http://schemas.openxmlformats.org/package/2006/relationships"><Relationship Id="rId8" Type="http://schemas.openxmlformats.org/officeDocument/2006/relationships/image" Target="../media/image12.jpg"/><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hyperlink" Target="https://www.kaggle.com/c/house-prices-advanced-regression-techniques/data" TargetMode="Externa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8.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4.xml"/><Relationship Id="rId1" Type="http://schemas.openxmlformats.org/officeDocument/2006/relationships/slideLayout" Target="../slideLayouts/slideLayout8.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8.xml"/><Relationship Id="rId1" Type="http://schemas.openxmlformats.org/officeDocument/2006/relationships/slideLayout" Target="../slideLayouts/slideLayout8.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4E9BA7-260C-3E99-75B2-424D89B50CE6}"/>
              </a:ext>
            </a:extLst>
          </p:cNvPr>
          <p:cNvSpPr>
            <a:spLocks noGrp="1"/>
          </p:cNvSpPr>
          <p:nvPr>
            <p:ph type="ctrTitle"/>
          </p:nvPr>
        </p:nvSpPr>
        <p:spPr>
          <a:xfrm>
            <a:off x="550864" y="1051551"/>
            <a:ext cx="3565524" cy="2384898"/>
          </a:xfrm>
        </p:spPr>
        <p:txBody>
          <a:bodyPr anchor="b">
            <a:normAutofit/>
          </a:bodyPr>
          <a:lstStyle/>
          <a:p>
            <a:r>
              <a:rPr lang="en-US" sz="4800" dirty="0"/>
              <a:t>Factors Driving House Prices</a:t>
            </a:r>
          </a:p>
        </p:txBody>
      </p:sp>
      <p:sp>
        <p:nvSpPr>
          <p:cNvPr id="3" name="Subtitle 2">
            <a:extLst>
              <a:ext uri="{FF2B5EF4-FFF2-40B4-BE49-F238E27FC236}">
                <a16:creationId xmlns:a16="http://schemas.microsoft.com/office/drawing/2014/main" id="{548A307E-EE8F-50C3-68F2-F3BC558A56CC}"/>
              </a:ext>
            </a:extLst>
          </p:cNvPr>
          <p:cNvSpPr>
            <a:spLocks noGrp="1"/>
          </p:cNvSpPr>
          <p:nvPr>
            <p:ph type="subTitle" idx="1"/>
          </p:nvPr>
        </p:nvSpPr>
        <p:spPr>
          <a:xfrm>
            <a:off x="550863" y="3569008"/>
            <a:ext cx="3565525" cy="1731656"/>
          </a:xfrm>
        </p:spPr>
        <p:txBody>
          <a:bodyPr>
            <a:normAutofit/>
          </a:bodyPr>
          <a:lstStyle/>
          <a:p>
            <a:r>
              <a:rPr lang="en-US" sz="2000">
                <a:solidFill>
                  <a:schemeClr val="tx1">
                    <a:alpha val="60000"/>
                  </a:schemeClr>
                </a:solidFill>
              </a:rPr>
              <a:t>MELIKE KARAMAN YILMAZ</a:t>
            </a:r>
          </a:p>
        </p:txBody>
      </p:sp>
      <p:grpSp>
        <p:nvGrpSpPr>
          <p:cNvPr id="11" name="Group 10">
            <a:extLst>
              <a:ext uri="{FF2B5EF4-FFF2-40B4-BE49-F238E27FC236}">
                <a16:creationId xmlns:a16="http://schemas.microsoft.com/office/drawing/2014/main" id="{4592A8CB-0B0A-43A5-86F4-712B0C4696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1850" y="444676"/>
            <a:ext cx="667802" cy="631474"/>
            <a:chOff x="10478914" y="1506691"/>
            <a:chExt cx="667802" cy="631474"/>
          </a:xfrm>
        </p:grpSpPr>
        <p:sp>
          <p:nvSpPr>
            <p:cNvPr id="12" name="Freeform: Shape 11">
              <a:extLst>
                <a:ext uri="{FF2B5EF4-FFF2-40B4-BE49-F238E27FC236}">
                  <a16:creationId xmlns:a16="http://schemas.microsoft.com/office/drawing/2014/main" id="{4C63B2AC-3D19-416D-A37F-2DDA8A3651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3" name="Oval 12">
              <a:extLst>
                <a:ext uri="{FF2B5EF4-FFF2-40B4-BE49-F238E27FC236}">
                  <a16:creationId xmlns:a16="http://schemas.microsoft.com/office/drawing/2014/main" id="{8A474391-1271-45F9-A39C-8641371AB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4" name="Picture 3" descr="Person handing over keys">
            <a:extLst>
              <a:ext uri="{FF2B5EF4-FFF2-40B4-BE49-F238E27FC236}">
                <a16:creationId xmlns:a16="http://schemas.microsoft.com/office/drawing/2014/main" id="{0EC88807-6068-6FFB-04EE-71BDA0AF37FE}"/>
              </a:ext>
            </a:extLst>
          </p:cNvPr>
          <p:cNvPicPr>
            <a:picLocks noChangeAspect="1"/>
          </p:cNvPicPr>
          <p:nvPr/>
        </p:nvPicPr>
        <p:blipFill rotWithShape="1">
          <a:blip r:embed="rId3"/>
          <a:srcRect l="7590" r="19911" b="-1"/>
          <a:stretch/>
        </p:blipFill>
        <p:spPr>
          <a:xfrm>
            <a:off x="4743450" y="10"/>
            <a:ext cx="744855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15" name="Rectangle 14">
            <a:extLst>
              <a:ext uri="{FF2B5EF4-FFF2-40B4-BE49-F238E27FC236}">
                <a16:creationId xmlns:a16="http://schemas.microsoft.com/office/drawing/2014/main" id="{41AC6C06-99FE-4BA1-BC82-8406A424C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1219" y="54332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42622380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C1564594-162F-7287-7E63-4F2A9E460867}"/>
              </a:ext>
            </a:extLst>
          </p:cNvPr>
          <p:cNvGraphicFramePr/>
          <p:nvPr>
            <p:extLst>
              <p:ext uri="{D42A27DB-BD31-4B8C-83A1-F6EECF244321}">
                <p14:modId xmlns:p14="http://schemas.microsoft.com/office/powerpoint/2010/main" val="4116399195"/>
              </p:ext>
            </p:extLst>
          </p:nvPr>
        </p:nvGraphicFramePr>
        <p:xfrm>
          <a:off x="550863" y="549276"/>
          <a:ext cx="11135921" cy="8160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Content Placeholder 2" descr="Chart, bar chart&#10;&#10;Description automatically generated">
            <a:extLst>
              <a:ext uri="{FF2B5EF4-FFF2-40B4-BE49-F238E27FC236}">
                <a16:creationId xmlns:a16="http://schemas.microsoft.com/office/drawing/2014/main" id="{E7B33FF3-EB3C-EF6F-3D8C-7EEC4372BF17}"/>
              </a:ext>
            </a:extLst>
          </p:cNvPr>
          <p:cNvPicPr>
            <a:picLocks noGrp="1" noChangeAspect="1"/>
          </p:cNvPicPr>
          <p:nvPr>
            <p:ph idx="1"/>
          </p:nvPr>
        </p:nvPicPr>
        <p:blipFill>
          <a:blip r:embed="rId8"/>
          <a:stretch>
            <a:fillRect/>
          </a:stretch>
        </p:blipFill>
        <p:spPr>
          <a:xfrm>
            <a:off x="2805548" y="1694406"/>
            <a:ext cx="5787308" cy="3469188"/>
          </a:xfrm>
        </p:spPr>
      </p:pic>
    </p:spTree>
    <p:extLst>
      <p:ext uri="{BB962C8B-B14F-4D97-AF65-F5344CB8AC3E}">
        <p14:creationId xmlns:p14="http://schemas.microsoft.com/office/powerpoint/2010/main" val="21689243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B05ABE49-30E5-6ADD-E07D-5EAE4E992F68}"/>
              </a:ext>
            </a:extLst>
          </p:cNvPr>
          <p:cNvGraphicFramePr/>
          <p:nvPr>
            <p:extLst>
              <p:ext uri="{D42A27DB-BD31-4B8C-83A1-F6EECF244321}">
                <p14:modId xmlns:p14="http://schemas.microsoft.com/office/powerpoint/2010/main" val="1588932614"/>
              </p:ext>
            </p:extLst>
          </p:nvPr>
        </p:nvGraphicFramePr>
        <p:xfrm>
          <a:off x="550863" y="549276"/>
          <a:ext cx="11090275" cy="8411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Content Placeholder 2" descr="Chart, bar chart&#10;&#10;Description automatically generated">
            <a:extLst>
              <a:ext uri="{FF2B5EF4-FFF2-40B4-BE49-F238E27FC236}">
                <a16:creationId xmlns:a16="http://schemas.microsoft.com/office/drawing/2014/main" id="{6939369D-B188-D98D-A14F-5501A106CFBD}"/>
              </a:ext>
            </a:extLst>
          </p:cNvPr>
          <p:cNvPicPr>
            <a:picLocks noGrp="1" noChangeAspect="1"/>
          </p:cNvPicPr>
          <p:nvPr>
            <p:ph idx="1"/>
          </p:nvPr>
        </p:nvPicPr>
        <p:blipFill>
          <a:blip r:embed="rId8"/>
          <a:stretch>
            <a:fillRect/>
          </a:stretch>
        </p:blipFill>
        <p:spPr>
          <a:xfrm>
            <a:off x="2704843" y="1809509"/>
            <a:ext cx="6782313" cy="3690984"/>
          </a:xfrm>
        </p:spPr>
      </p:pic>
    </p:spTree>
    <p:extLst>
      <p:ext uri="{BB962C8B-B14F-4D97-AF65-F5344CB8AC3E}">
        <p14:creationId xmlns:p14="http://schemas.microsoft.com/office/powerpoint/2010/main" val="29457090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Diagram 2">
            <a:extLst>
              <a:ext uri="{FF2B5EF4-FFF2-40B4-BE49-F238E27FC236}">
                <a16:creationId xmlns:a16="http://schemas.microsoft.com/office/drawing/2014/main" id="{EA064C8F-D8AC-69A4-F521-1AAED6216122}"/>
              </a:ext>
            </a:extLst>
          </p:cNvPr>
          <p:cNvGraphicFramePr/>
          <p:nvPr>
            <p:extLst>
              <p:ext uri="{D42A27DB-BD31-4B8C-83A1-F6EECF244321}">
                <p14:modId xmlns:p14="http://schemas.microsoft.com/office/powerpoint/2010/main" val="3363397356"/>
              </p:ext>
            </p:extLst>
          </p:nvPr>
        </p:nvGraphicFramePr>
        <p:xfrm>
          <a:off x="550864" y="549276"/>
          <a:ext cx="3565524" cy="8912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6" name="Content Placeholder 5">
            <a:extLst>
              <a:ext uri="{FF2B5EF4-FFF2-40B4-BE49-F238E27FC236}">
                <a16:creationId xmlns:a16="http://schemas.microsoft.com/office/drawing/2014/main" id="{31683372-F19E-DE0B-BCAB-88A33FEA1703}"/>
              </a:ext>
            </a:extLst>
          </p:cNvPr>
          <p:cNvSpPr>
            <a:spLocks noGrp="1"/>
          </p:cNvSpPr>
          <p:nvPr>
            <p:ph idx="1"/>
          </p:nvPr>
        </p:nvSpPr>
        <p:spPr>
          <a:xfrm>
            <a:off x="700393" y="1653702"/>
            <a:ext cx="5395608" cy="4419667"/>
          </a:xfrm>
        </p:spPr>
        <p:txBody>
          <a:bodyPr anchor="t">
            <a:normAutofit fontScale="92500" lnSpcReduction="20000"/>
          </a:bodyPr>
          <a:lstStyle/>
          <a:p>
            <a:pPr marL="0" indent="0">
              <a:lnSpc>
                <a:spcPct val="100000"/>
              </a:lnSpc>
              <a:buNone/>
            </a:pPr>
            <a:r>
              <a:rPr lang="en-US" sz="2800" dirty="0"/>
              <a:t>In the analysis, I realized that overall quality is one of the most influential factors on house prices. When we compare the overall quality as less than 5 and more than 5, we see that there is an almost double of difference. </a:t>
            </a:r>
          </a:p>
          <a:p>
            <a:pPr marL="0" indent="0">
              <a:lnSpc>
                <a:spcPct val="100000"/>
              </a:lnSpc>
              <a:buNone/>
            </a:pPr>
            <a:endParaRPr lang="en-US" sz="2800" dirty="0"/>
          </a:p>
          <a:p>
            <a:pPr marL="0" indent="0">
              <a:lnSpc>
                <a:spcPct val="100000"/>
              </a:lnSpc>
              <a:buNone/>
            </a:pPr>
            <a:r>
              <a:rPr lang="en-US" sz="2800" dirty="0"/>
              <a:t>In addition, in the second histogram, it is shown that the increase in quality and the sales price are directly proportional.</a:t>
            </a:r>
          </a:p>
        </p:txBody>
      </p:sp>
      <p:sp>
        <p:nvSpPr>
          <p:cNvPr id="14" name="Rectangle 13">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8" descr="Chart, waterfall chart&#10;&#10;Description automatically generated">
            <a:extLst>
              <a:ext uri="{FF2B5EF4-FFF2-40B4-BE49-F238E27FC236}">
                <a16:creationId xmlns:a16="http://schemas.microsoft.com/office/drawing/2014/main" id="{E4519BD6-6A9C-D66F-036A-A2CC92A352FD}"/>
              </a:ext>
            </a:extLst>
          </p:cNvPr>
          <p:cNvPicPr>
            <a:picLocks noChangeAspect="1"/>
          </p:cNvPicPr>
          <p:nvPr/>
        </p:nvPicPr>
        <p:blipFill>
          <a:blip r:embed="rId7"/>
          <a:stretch>
            <a:fillRect/>
          </a:stretch>
        </p:blipFill>
        <p:spPr>
          <a:xfrm>
            <a:off x="6818254" y="1130451"/>
            <a:ext cx="4673353" cy="2569679"/>
          </a:xfrm>
          <a:prstGeom prst="rect">
            <a:avLst/>
          </a:prstGeom>
        </p:spPr>
      </p:pic>
      <p:pic>
        <p:nvPicPr>
          <p:cNvPr id="6" name="Picture 5" descr="Chart, bar chart&#10;&#10;Description automatically generated">
            <a:extLst>
              <a:ext uri="{FF2B5EF4-FFF2-40B4-BE49-F238E27FC236}">
                <a16:creationId xmlns:a16="http://schemas.microsoft.com/office/drawing/2014/main" id="{66DBF6AA-9B6E-B0B8-EEA0-F3E5705DDF99}"/>
              </a:ext>
            </a:extLst>
          </p:cNvPr>
          <p:cNvPicPr>
            <a:picLocks noChangeAspect="1"/>
          </p:cNvPicPr>
          <p:nvPr/>
        </p:nvPicPr>
        <p:blipFill>
          <a:blip r:embed="rId8"/>
          <a:stretch>
            <a:fillRect/>
          </a:stretch>
        </p:blipFill>
        <p:spPr>
          <a:xfrm>
            <a:off x="6894207" y="3863535"/>
            <a:ext cx="4597400" cy="2755900"/>
          </a:xfrm>
          <a:prstGeom prst="rect">
            <a:avLst/>
          </a:prstGeom>
        </p:spPr>
      </p:pic>
    </p:spTree>
    <p:extLst>
      <p:ext uri="{BB962C8B-B14F-4D97-AF65-F5344CB8AC3E}">
        <p14:creationId xmlns:p14="http://schemas.microsoft.com/office/powerpoint/2010/main" val="33467822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Diagram 2">
            <a:extLst>
              <a:ext uri="{FF2B5EF4-FFF2-40B4-BE49-F238E27FC236}">
                <a16:creationId xmlns:a16="http://schemas.microsoft.com/office/drawing/2014/main" id="{EA064C8F-D8AC-69A4-F521-1AAED6216122}"/>
              </a:ext>
            </a:extLst>
          </p:cNvPr>
          <p:cNvGraphicFramePr/>
          <p:nvPr>
            <p:extLst>
              <p:ext uri="{D42A27DB-BD31-4B8C-83A1-F6EECF244321}">
                <p14:modId xmlns:p14="http://schemas.microsoft.com/office/powerpoint/2010/main" val="2087460831"/>
              </p:ext>
            </p:extLst>
          </p:nvPr>
        </p:nvGraphicFramePr>
        <p:xfrm>
          <a:off x="550864" y="549276"/>
          <a:ext cx="3565524" cy="8912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6" name="Content Placeholder 5">
            <a:extLst>
              <a:ext uri="{FF2B5EF4-FFF2-40B4-BE49-F238E27FC236}">
                <a16:creationId xmlns:a16="http://schemas.microsoft.com/office/drawing/2014/main" id="{31683372-F19E-DE0B-BCAB-88A33FEA1703}"/>
              </a:ext>
            </a:extLst>
          </p:cNvPr>
          <p:cNvSpPr>
            <a:spLocks noGrp="1"/>
          </p:cNvSpPr>
          <p:nvPr>
            <p:ph idx="1"/>
          </p:nvPr>
        </p:nvSpPr>
        <p:spPr>
          <a:xfrm>
            <a:off x="700393" y="1653702"/>
            <a:ext cx="5395608" cy="4419667"/>
          </a:xfrm>
        </p:spPr>
        <p:txBody>
          <a:bodyPr anchor="t">
            <a:normAutofit lnSpcReduction="10000"/>
          </a:bodyPr>
          <a:lstStyle/>
          <a:p>
            <a:pPr marL="0" indent="0">
              <a:lnSpc>
                <a:spcPct val="100000"/>
              </a:lnSpc>
              <a:buNone/>
            </a:pPr>
            <a:r>
              <a:rPr lang="en-US" sz="2800" dirty="0"/>
              <a:t>Another important factor is of course the size of the house. We compared under and over 1500 </a:t>
            </a:r>
            <a:r>
              <a:rPr lang="en-US" sz="2800" dirty="0" err="1"/>
              <a:t>sqft</a:t>
            </a:r>
            <a:r>
              <a:rPr lang="en-US" sz="2800" dirty="0"/>
              <a:t> in T-test and you can see that the difference is almost double.</a:t>
            </a:r>
          </a:p>
          <a:p>
            <a:pPr marL="0" indent="0">
              <a:lnSpc>
                <a:spcPct val="100000"/>
              </a:lnSpc>
              <a:buNone/>
            </a:pPr>
            <a:endParaRPr lang="en-US" sz="2800" dirty="0"/>
          </a:p>
          <a:p>
            <a:pPr marL="0" indent="0">
              <a:lnSpc>
                <a:spcPct val="100000"/>
              </a:lnSpc>
              <a:buNone/>
            </a:pPr>
            <a:r>
              <a:rPr lang="en-US" sz="2800" dirty="0"/>
              <a:t>In addition, in the histogram on the side, it is clearly seen that the price increases as the </a:t>
            </a:r>
            <a:r>
              <a:rPr lang="en-US" sz="2800" dirty="0" err="1"/>
              <a:t>sqft</a:t>
            </a:r>
            <a:r>
              <a:rPr lang="en-US" sz="2800" dirty="0"/>
              <a:t> increases.</a:t>
            </a:r>
          </a:p>
        </p:txBody>
      </p:sp>
      <p:sp>
        <p:nvSpPr>
          <p:cNvPr id="14" name="Rectangle 13">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hart, bar chart, waterfall chart&#10;&#10;Description automatically generated">
            <a:extLst>
              <a:ext uri="{FF2B5EF4-FFF2-40B4-BE49-F238E27FC236}">
                <a16:creationId xmlns:a16="http://schemas.microsoft.com/office/drawing/2014/main" id="{E93915A6-0928-F530-C3FD-FB568076A667}"/>
              </a:ext>
            </a:extLst>
          </p:cNvPr>
          <p:cNvPicPr>
            <a:picLocks noChangeAspect="1"/>
          </p:cNvPicPr>
          <p:nvPr/>
        </p:nvPicPr>
        <p:blipFill>
          <a:blip r:embed="rId7"/>
          <a:stretch>
            <a:fillRect/>
          </a:stretch>
        </p:blipFill>
        <p:spPr>
          <a:xfrm>
            <a:off x="6362702" y="798098"/>
            <a:ext cx="4838700" cy="2755900"/>
          </a:xfrm>
          <a:prstGeom prst="rect">
            <a:avLst/>
          </a:prstGeom>
        </p:spPr>
      </p:pic>
      <p:pic>
        <p:nvPicPr>
          <p:cNvPr id="10" name="Picture 9" descr="Chart&#10;&#10;Description automatically generated">
            <a:extLst>
              <a:ext uri="{FF2B5EF4-FFF2-40B4-BE49-F238E27FC236}">
                <a16:creationId xmlns:a16="http://schemas.microsoft.com/office/drawing/2014/main" id="{700F0E67-6608-6EC1-56F0-22557EA98629}"/>
              </a:ext>
            </a:extLst>
          </p:cNvPr>
          <p:cNvPicPr>
            <a:picLocks noChangeAspect="1"/>
          </p:cNvPicPr>
          <p:nvPr/>
        </p:nvPicPr>
        <p:blipFill>
          <a:blip r:embed="rId8"/>
          <a:stretch>
            <a:fillRect/>
          </a:stretch>
        </p:blipFill>
        <p:spPr>
          <a:xfrm>
            <a:off x="6362702" y="3814966"/>
            <a:ext cx="4838700" cy="2768600"/>
          </a:xfrm>
          <a:prstGeom prst="rect">
            <a:avLst/>
          </a:prstGeom>
        </p:spPr>
      </p:pic>
    </p:spTree>
    <p:extLst>
      <p:ext uri="{BB962C8B-B14F-4D97-AF65-F5344CB8AC3E}">
        <p14:creationId xmlns:p14="http://schemas.microsoft.com/office/powerpoint/2010/main" val="10127563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Diagram 2">
            <a:extLst>
              <a:ext uri="{FF2B5EF4-FFF2-40B4-BE49-F238E27FC236}">
                <a16:creationId xmlns:a16="http://schemas.microsoft.com/office/drawing/2014/main" id="{EA064C8F-D8AC-69A4-F521-1AAED6216122}"/>
              </a:ext>
            </a:extLst>
          </p:cNvPr>
          <p:cNvGraphicFramePr/>
          <p:nvPr/>
        </p:nvGraphicFramePr>
        <p:xfrm>
          <a:off x="550864" y="549276"/>
          <a:ext cx="3565524" cy="8912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6" name="Content Placeholder 5">
            <a:extLst>
              <a:ext uri="{FF2B5EF4-FFF2-40B4-BE49-F238E27FC236}">
                <a16:creationId xmlns:a16="http://schemas.microsoft.com/office/drawing/2014/main" id="{31683372-F19E-DE0B-BCAB-88A33FEA1703}"/>
              </a:ext>
            </a:extLst>
          </p:cNvPr>
          <p:cNvSpPr>
            <a:spLocks noGrp="1"/>
          </p:cNvSpPr>
          <p:nvPr>
            <p:ph idx="1"/>
          </p:nvPr>
        </p:nvSpPr>
        <p:spPr>
          <a:xfrm>
            <a:off x="550865" y="1714500"/>
            <a:ext cx="5278435" cy="4358869"/>
          </a:xfrm>
        </p:spPr>
        <p:txBody>
          <a:bodyPr anchor="t">
            <a:normAutofit fontScale="62500" lnSpcReduction="20000"/>
          </a:bodyPr>
          <a:lstStyle/>
          <a:p>
            <a:pPr marL="0" indent="0">
              <a:lnSpc>
                <a:spcPct val="100000"/>
              </a:lnSpc>
              <a:buNone/>
            </a:pPr>
            <a:r>
              <a:rPr lang="en-US" sz="2800" b="1" dirty="0"/>
              <a:t>The variable that can drive home prices:</a:t>
            </a:r>
          </a:p>
          <a:p>
            <a:pPr>
              <a:lnSpc>
                <a:spcPct val="100000"/>
              </a:lnSpc>
            </a:pPr>
            <a:r>
              <a:rPr lang="en-US" sz="2800" dirty="0"/>
              <a:t>Overall quality</a:t>
            </a:r>
          </a:p>
          <a:p>
            <a:pPr>
              <a:lnSpc>
                <a:spcPct val="100000"/>
              </a:lnSpc>
            </a:pPr>
            <a:r>
              <a:rPr lang="en-US" sz="2800" dirty="0"/>
              <a:t>House size (</a:t>
            </a:r>
            <a:r>
              <a:rPr lang="en-US" sz="2800" dirty="0" err="1"/>
              <a:t>sqft</a:t>
            </a:r>
            <a:r>
              <a:rPr lang="en-US" sz="2800" dirty="0"/>
              <a:t>)</a:t>
            </a:r>
          </a:p>
          <a:p>
            <a:pPr>
              <a:lnSpc>
                <a:spcPct val="100000"/>
              </a:lnSpc>
            </a:pPr>
            <a:r>
              <a:rPr lang="en-US" sz="2800" dirty="0"/>
              <a:t>Garage cars</a:t>
            </a:r>
          </a:p>
          <a:p>
            <a:pPr>
              <a:lnSpc>
                <a:spcPct val="100000"/>
              </a:lnSpc>
            </a:pPr>
            <a:r>
              <a:rPr lang="en-US" sz="2800" dirty="0"/>
              <a:t>Year built and remodel added </a:t>
            </a:r>
          </a:p>
          <a:p>
            <a:pPr>
              <a:lnSpc>
                <a:spcPct val="100000"/>
              </a:lnSpc>
            </a:pPr>
            <a:r>
              <a:rPr lang="en-US" sz="2800" dirty="0"/>
              <a:t>Finished basement</a:t>
            </a:r>
          </a:p>
          <a:p>
            <a:pPr marL="0" indent="0">
              <a:lnSpc>
                <a:spcPct val="100000"/>
              </a:lnSpc>
              <a:buNone/>
            </a:pPr>
            <a:r>
              <a:rPr lang="en-US" sz="2800" b="1" u="sng" dirty="0"/>
              <a:t>Future Considerations:</a:t>
            </a:r>
          </a:p>
          <a:p>
            <a:pPr>
              <a:lnSpc>
                <a:spcPct val="100000"/>
              </a:lnSpc>
            </a:pPr>
            <a:r>
              <a:rPr lang="en-US" sz="2800" dirty="0"/>
              <a:t>Neighborhoods</a:t>
            </a:r>
          </a:p>
          <a:p>
            <a:pPr>
              <a:lnSpc>
                <a:spcPct val="100000"/>
              </a:lnSpc>
            </a:pPr>
            <a:r>
              <a:rPr lang="en-US" sz="2800" dirty="0"/>
              <a:t>Number of bedroom</a:t>
            </a:r>
          </a:p>
          <a:p>
            <a:pPr>
              <a:lnSpc>
                <a:spcPct val="100000"/>
              </a:lnSpc>
            </a:pPr>
            <a:r>
              <a:rPr lang="en-US" sz="2800" dirty="0"/>
              <a:t>Kitchen quality</a:t>
            </a:r>
          </a:p>
          <a:p>
            <a:pPr>
              <a:lnSpc>
                <a:spcPct val="100000"/>
              </a:lnSpc>
            </a:pPr>
            <a:endParaRPr lang="en-US" sz="1000" dirty="0"/>
          </a:p>
          <a:p>
            <a:pPr>
              <a:lnSpc>
                <a:spcPct val="100000"/>
              </a:lnSpc>
            </a:pPr>
            <a:endParaRPr lang="en-US" sz="1000" dirty="0"/>
          </a:p>
          <a:p>
            <a:pPr marL="0" indent="0">
              <a:lnSpc>
                <a:spcPct val="100000"/>
              </a:lnSpc>
              <a:buNone/>
            </a:pPr>
            <a:endParaRPr lang="en-US" sz="1000" dirty="0"/>
          </a:p>
        </p:txBody>
      </p:sp>
      <p:sp>
        <p:nvSpPr>
          <p:cNvPr id="14" name="Rectangle 13">
            <a:extLst>
              <a:ext uri="{FF2B5EF4-FFF2-40B4-BE49-F238E27FC236}">
                <a16:creationId xmlns:a16="http://schemas.microsoft.com/office/drawing/2014/main" id="{6FF3A87B-2255-45E0-A551-C11FAF9329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50898" y="5773729"/>
            <a:ext cx="7641102"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Key with key ring and keychain, inserted into lock">
            <a:extLst>
              <a:ext uri="{FF2B5EF4-FFF2-40B4-BE49-F238E27FC236}">
                <a16:creationId xmlns:a16="http://schemas.microsoft.com/office/drawing/2014/main" id="{C20D10AC-2627-6BA7-BA67-B8DB809712A2}"/>
              </a:ext>
            </a:extLst>
          </p:cNvPr>
          <p:cNvPicPr>
            <a:picLocks noChangeAspect="1"/>
          </p:cNvPicPr>
          <p:nvPr/>
        </p:nvPicPr>
        <p:blipFill rotWithShape="1">
          <a:blip r:embed="rId8">
            <a:alphaModFix/>
          </a:blip>
          <a:srcRect l="-12697" r="-1"/>
          <a:stretch/>
        </p:blipFill>
        <p:spPr>
          <a:xfrm>
            <a:off x="4648673" y="0"/>
            <a:ext cx="7543327" cy="6858000"/>
          </a:xfrm>
          <a:prstGeom prst="rect">
            <a:avLst/>
          </a:prstGeom>
        </p:spPr>
      </p:pic>
    </p:spTree>
    <p:extLst>
      <p:ext uri="{BB962C8B-B14F-4D97-AF65-F5344CB8AC3E}">
        <p14:creationId xmlns:p14="http://schemas.microsoft.com/office/powerpoint/2010/main" val="4274238864"/>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4E9BA7-260C-3E99-75B2-424D89B50CE6}"/>
              </a:ext>
            </a:extLst>
          </p:cNvPr>
          <p:cNvSpPr>
            <a:spLocks noGrp="1"/>
          </p:cNvSpPr>
          <p:nvPr>
            <p:ph type="ctrTitle"/>
          </p:nvPr>
        </p:nvSpPr>
        <p:spPr>
          <a:xfrm>
            <a:off x="550864" y="1051551"/>
            <a:ext cx="3565524" cy="2384898"/>
          </a:xfrm>
        </p:spPr>
        <p:txBody>
          <a:bodyPr anchor="b">
            <a:normAutofit/>
          </a:bodyPr>
          <a:lstStyle/>
          <a:p>
            <a:r>
              <a:rPr lang="en-US" sz="4800"/>
              <a:t>Thank you</a:t>
            </a:r>
            <a:endParaRPr lang="en-US" sz="4800" dirty="0"/>
          </a:p>
        </p:txBody>
      </p:sp>
      <p:sp>
        <p:nvSpPr>
          <p:cNvPr id="3" name="Subtitle 2">
            <a:extLst>
              <a:ext uri="{FF2B5EF4-FFF2-40B4-BE49-F238E27FC236}">
                <a16:creationId xmlns:a16="http://schemas.microsoft.com/office/drawing/2014/main" id="{548A307E-EE8F-50C3-68F2-F3BC558A56CC}"/>
              </a:ext>
            </a:extLst>
          </p:cNvPr>
          <p:cNvSpPr>
            <a:spLocks noGrp="1"/>
          </p:cNvSpPr>
          <p:nvPr>
            <p:ph type="subTitle" idx="1"/>
          </p:nvPr>
        </p:nvSpPr>
        <p:spPr>
          <a:xfrm>
            <a:off x="550863" y="3569008"/>
            <a:ext cx="3565525" cy="1731656"/>
          </a:xfrm>
        </p:spPr>
        <p:txBody>
          <a:bodyPr>
            <a:normAutofit/>
          </a:bodyPr>
          <a:lstStyle/>
          <a:p>
            <a:r>
              <a:rPr lang="en-US" sz="2000">
                <a:solidFill>
                  <a:schemeClr val="tx1">
                    <a:alpha val="60000"/>
                  </a:schemeClr>
                </a:solidFill>
              </a:rPr>
              <a:t>MELIKE KARAMAN YILMAZ</a:t>
            </a:r>
            <a:endParaRPr lang="en-US" sz="2000" dirty="0">
              <a:solidFill>
                <a:schemeClr val="tx1">
                  <a:alpha val="60000"/>
                </a:schemeClr>
              </a:solidFill>
            </a:endParaRPr>
          </a:p>
        </p:txBody>
      </p:sp>
      <p:grpSp>
        <p:nvGrpSpPr>
          <p:cNvPr id="46" name="Group 24">
            <a:extLst>
              <a:ext uri="{FF2B5EF4-FFF2-40B4-BE49-F238E27FC236}">
                <a16:creationId xmlns:a16="http://schemas.microsoft.com/office/drawing/2014/main" id="{4592A8CB-0B0A-43A5-86F4-712B0C46967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41850" y="444676"/>
            <a:ext cx="667802" cy="631474"/>
            <a:chOff x="10478914" y="1506691"/>
            <a:chExt cx="667802" cy="631474"/>
          </a:xfrm>
        </p:grpSpPr>
        <p:sp>
          <p:nvSpPr>
            <p:cNvPr id="26" name="Freeform: Shape 25">
              <a:extLst>
                <a:ext uri="{FF2B5EF4-FFF2-40B4-BE49-F238E27FC236}">
                  <a16:creationId xmlns:a16="http://schemas.microsoft.com/office/drawing/2014/main" id="{4C63B2AC-3D19-416D-A37F-2DDA8A36513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7" name="Oval 26">
              <a:extLst>
                <a:ext uri="{FF2B5EF4-FFF2-40B4-BE49-F238E27FC236}">
                  <a16:creationId xmlns:a16="http://schemas.microsoft.com/office/drawing/2014/main" id="{8A474391-1271-45F9-A39C-8641371AB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pic>
        <p:nvPicPr>
          <p:cNvPr id="19" name="Picture 18" descr="Bright modern kitchen">
            <a:extLst>
              <a:ext uri="{FF2B5EF4-FFF2-40B4-BE49-F238E27FC236}">
                <a16:creationId xmlns:a16="http://schemas.microsoft.com/office/drawing/2014/main" id="{C74045F9-E708-830A-E719-4D6279347DD9}"/>
              </a:ext>
            </a:extLst>
          </p:cNvPr>
          <p:cNvPicPr>
            <a:picLocks noChangeAspect="1"/>
          </p:cNvPicPr>
          <p:nvPr/>
        </p:nvPicPr>
        <p:blipFill rotWithShape="1">
          <a:blip r:embed="rId2"/>
          <a:srcRect l="21708" r="5793" b="-1"/>
          <a:stretch/>
        </p:blipFill>
        <p:spPr>
          <a:xfrm>
            <a:off x="4743450" y="10"/>
            <a:ext cx="7448551" cy="6857990"/>
          </a:xfrm>
          <a:custGeom>
            <a:avLst/>
            <a:gdLst/>
            <a:ahLst/>
            <a:cxnLst/>
            <a:rect l="l" t="t" r="r" b="b"/>
            <a:pathLst>
              <a:path w="7448551" h="6858000">
                <a:moveTo>
                  <a:pt x="0" y="0"/>
                </a:moveTo>
                <a:lnTo>
                  <a:pt x="7448551" y="0"/>
                </a:lnTo>
                <a:lnTo>
                  <a:pt x="7448551" y="6858000"/>
                </a:lnTo>
                <a:lnTo>
                  <a:pt x="0" y="6858000"/>
                </a:lnTo>
                <a:close/>
              </a:path>
            </a:pathLst>
          </a:custGeom>
        </p:spPr>
      </p:pic>
      <p:sp>
        <p:nvSpPr>
          <p:cNvPr id="29" name="Rectangle 28">
            <a:extLst>
              <a:ext uri="{FF2B5EF4-FFF2-40B4-BE49-F238E27FC236}">
                <a16:creationId xmlns:a16="http://schemas.microsoft.com/office/drawing/2014/main" id="{41AC6C06-99FE-4BA1-BC82-8406A424CD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7AEC842D-C905-4DEA-B1C3-CA51995C57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21219" y="54332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2860157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8E6BA8A7-A9B2-5DB0-003A-018AEE4B5B31}"/>
              </a:ext>
            </a:extLst>
          </p:cNvPr>
          <p:cNvGraphicFramePr/>
          <p:nvPr>
            <p:extLst>
              <p:ext uri="{D42A27DB-BD31-4B8C-83A1-F6EECF244321}">
                <p14:modId xmlns:p14="http://schemas.microsoft.com/office/powerpoint/2010/main" val="2242072443"/>
              </p:ext>
            </p:extLst>
          </p:nvPr>
        </p:nvGraphicFramePr>
        <p:xfrm>
          <a:off x="550862" y="549275"/>
          <a:ext cx="11091600" cy="9413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Content Placeholder 2">
            <a:extLst>
              <a:ext uri="{FF2B5EF4-FFF2-40B4-BE49-F238E27FC236}">
                <a16:creationId xmlns:a16="http://schemas.microsoft.com/office/drawing/2014/main" id="{177FA1A0-198E-B7E8-9C4A-4D03BF04EF5D}"/>
              </a:ext>
            </a:extLst>
          </p:cNvPr>
          <p:cNvSpPr>
            <a:spLocks noGrp="1"/>
          </p:cNvSpPr>
          <p:nvPr>
            <p:ph idx="1"/>
          </p:nvPr>
        </p:nvSpPr>
        <p:spPr>
          <a:xfrm>
            <a:off x="550862" y="1737419"/>
            <a:ext cx="11090274" cy="3979625"/>
          </a:xfrm>
        </p:spPr>
        <p:txBody>
          <a:bodyPr/>
          <a:lstStyle/>
          <a:p>
            <a:r>
              <a:rPr lang="en-US" dirty="0"/>
              <a:t>Banks give long-term loans to those who want to buy a house. Although the interest on the borrowed debt sounds good, this sometimes creates a big risk. Because of this reasons, understanding how to allocate dollars for investing in mortgage-backed securities is crucial.</a:t>
            </a:r>
          </a:p>
          <a:p>
            <a:r>
              <a:rPr lang="en-US" dirty="0"/>
              <a:t>Today, we will analyze the factors affecting house prices with data on 1450 houses sold between 2006 and 2010 in Ames, </a:t>
            </a:r>
            <a:r>
              <a:rPr lang="en-US" dirty="0" err="1"/>
              <a:t>lowa</a:t>
            </a:r>
            <a:r>
              <a:rPr lang="en-US" dirty="0"/>
              <a:t>.</a:t>
            </a:r>
          </a:p>
          <a:p>
            <a:r>
              <a:rPr lang="en-US" altLang="ko-KR" sz="2400" dirty="0">
                <a:solidFill>
                  <a:schemeClr val="accent2"/>
                </a:solidFill>
              </a:rPr>
              <a:t>Resource : </a:t>
            </a:r>
            <a:r>
              <a:rPr lang="en-US" altLang="ko-KR" sz="2400" dirty="0">
                <a:solidFill>
                  <a:schemeClr val="accent2"/>
                </a:solidFill>
                <a:hlinkClick r:id="rId7">
                  <a:extLst>
                    <a:ext uri="{A12FA001-AC4F-418D-AE19-62706E023703}">
                      <ahyp:hlinkClr xmlns:ahyp="http://schemas.microsoft.com/office/drawing/2018/hyperlinkcolor" val="tx"/>
                    </a:ext>
                  </a:extLst>
                </a:hlinkClick>
              </a:rPr>
              <a:t>https://www.kaggle.com/c/house-prices-advanced-regression-techniques/data</a:t>
            </a:r>
            <a:endParaRPr lang="en-US" altLang="ko-KR" sz="2400" dirty="0">
              <a:solidFill>
                <a:schemeClr val="accent2"/>
              </a:solidFill>
            </a:endParaRPr>
          </a:p>
          <a:p>
            <a:endParaRPr lang="en-US" altLang="ko-KR" sz="2400" dirty="0">
              <a:solidFill>
                <a:schemeClr val="accent2"/>
              </a:solidFill>
            </a:endParaRPr>
          </a:p>
          <a:p>
            <a:endParaRPr lang="en-US" dirty="0"/>
          </a:p>
        </p:txBody>
      </p:sp>
    </p:spTree>
    <p:extLst>
      <p:ext uri="{BB962C8B-B14F-4D97-AF65-F5344CB8AC3E}">
        <p14:creationId xmlns:p14="http://schemas.microsoft.com/office/powerpoint/2010/main" val="12341913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7" name="Rectangle 14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3" name="Diagram 2">
            <a:extLst>
              <a:ext uri="{FF2B5EF4-FFF2-40B4-BE49-F238E27FC236}">
                <a16:creationId xmlns:a16="http://schemas.microsoft.com/office/drawing/2014/main" id="{2B277702-36DD-ABF4-85A1-CF016F81F4CD}"/>
              </a:ext>
            </a:extLst>
          </p:cNvPr>
          <p:cNvGraphicFramePr/>
          <p:nvPr/>
        </p:nvGraphicFramePr>
        <p:xfrm>
          <a:off x="752788" y="484093"/>
          <a:ext cx="3565524" cy="8277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9" name="Content Placeholder 126">
            <a:extLst>
              <a:ext uri="{FF2B5EF4-FFF2-40B4-BE49-F238E27FC236}">
                <a16:creationId xmlns:a16="http://schemas.microsoft.com/office/drawing/2014/main" id="{E43F70EF-D45B-39DF-6095-684B2B605451}"/>
              </a:ext>
            </a:extLst>
          </p:cNvPr>
          <p:cNvSpPr>
            <a:spLocks noGrp="1"/>
          </p:cNvSpPr>
          <p:nvPr>
            <p:ph idx="1"/>
          </p:nvPr>
        </p:nvSpPr>
        <p:spPr>
          <a:xfrm>
            <a:off x="752789" y="1605794"/>
            <a:ext cx="4964970" cy="3638559"/>
          </a:xfrm>
        </p:spPr>
        <p:txBody>
          <a:bodyPr anchor="ctr">
            <a:noAutofit/>
          </a:bodyPr>
          <a:lstStyle/>
          <a:p>
            <a:pPr>
              <a:buFont typeface="Wingdings" pitchFamily="2" charset="2"/>
              <a:buChar char="Ø"/>
            </a:pPr>
            <a:r>
              <a:rPr lang="en-US" sz="2800" dirty="0"/>
              <a:t> Sum of Sales: $264K</a:t>
            </a:r>
          </a:p>
          <a:p>
            <a:pPr>
              <a:buFont typeface="Wingdings" pitchFamily="2" charset="2"/>
              <a:buChar char="Ø"/>
            </a:pPr>
            <a:r>
              <a:rPr lang="en-US" sz="2800" dirty="0"/>
              <a:t> Avg. of Sales: $ 181K</a:t>
            </a:r>
          </a:p>
          <a:p>
            <a:pPr>
              <a:buFont typeface="Wingdings" pitchFamily="2" charset="2"/>
              <a:buChar char="Ø"/>
            </a:pPr>
            <a:r>
              <a:rPr lang="en-US" sz="2800" dirty="0"/>
              <a:t> Max. of Sales Price: $755K</a:t>
            </a:r>
          </a:p>
          <a:p>
            <a:pPr>
              <a:buFont typeface="Wingdings" pitchFamily="2" charset="2"/>
              <a:buChar char="Ø"/>
            </a:pPr>
            <a:r>
              <a:rPr lang="en-US" sz="2800" dirty="0"/>
              <a:t> Min of Sales Price: $35K</a:t>
            </a:r>
          </a:p>
          <a:p>
            <a:pPr marL="0" indent="0">
              <a:buNone/>
            </a:pPr>
            <a:r>
              <a:rPr lang="en-US" sz="2800" dirty="0"/>
              <a:t>Total Count of Sales: 1460</a:t>
            </a:r>
          </a:p>
        </p:txBody>
      </p:sp>
      <p:sp>
        <p:nvSpPr>
          <p:cNvPr id="151" name="Oval 148">
            <a:extLst>
              <a:ext uri="{FF2B5EF4-FFF2-40B4-BE49-F238E27FC236}">
                <a16:creationId xmlns:a16="http://schemas.microsoft.com/office/drawing/2014/main" id="{FD3E50C4-0603-4524-A349-442067B88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05125" y="44325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125" name="Content Placeholder 13">
            <a:extLst>
              <a:ext uri="{FF2B5EF4-FFF2-40B4-BE49-F238E27FC236}">
                <a16:creationId xmlns:a16="http://schemas.microsoft.com/office/drawing/2014/main" id="{DC4F2EF8-97EB-3DB3-F6E8-C398802ECAC6}"/>
              </a:ext>
            </a:extLst>
          </p:cNvPr>
          <p:cNvGraphicFramePr>
            <a:graphicFrameLocks/>
          </p:cNvGraphicFramePr>
          <p:nvPr>
            <p:extLst>
              <p:ext uri="{D42A27DB-BD31-4B8C-83A1-F6EECF244321}">
                <p14:modId xmlns:p14="http://schemas.microsoft.com/office/powerpoint/2010/main" val="3256981010"/>
              </p:ext>
            </p:extLst>
          </p:nvPr>
        </p:nvGraphicFramePr>
        <p:xfrm>
          <a:off x="6192888" y="978639"/>
          <a:ext cx="5737660" cy="5057115"/>
        </p:xfrm>
        <a:graphic>
          <a:graphicData uri="http://schemas.openxmlformats.org/drawingml/2006/table">
            <a:tbl>
              <a:tblPr>
                <a:tableStyleId>{5C22544A-7EE6-4342-B048-85BDC9FD1C3A}</a:tableStyleId>
              </a:tblPr>
              <a:tblGrid>
                <a:gridCol w="3126103">
                  <a:extLst>
                    <a:ext uri="{9D8B030D-6E8A-4147-A177-3AD203B41FA5}">
                      <a16:colId xmlns:a16="http://schemas.microsoft.com/office/drawing/2014/main" val="3857248299"/>
                    </a:ext>
                  </a:extLst>
                </a:gridCol>
                <a:gridCol w="2611557">
                  <a:extLst>
                    <a:ext uri="{9D8B030D-6E8A-4147-A177-3AD203B41FA5}">
                      <a16:colId xmlns:a16="http://schemas.microsoft.com/office/drawing/2014/main" val="3055879207"/>
                    </a:ext>
                  </a:extLst>
                </a:gridCol>
              </a:tblGrid>
              <a:tr h="300221">
                <a:tc gridSpan="2">
                  <a:txBody>
                    <a:bodyPr/>
                    <a:lstStyle/>
                    <a:p>
                      <a:pPr algn="ctr" fontAlgn="b"/>
                      <a:r>
                        <a:rPr lang="en-US" sz="2100" u="none" strike="noStrike">
                          <a:effectLst/>
                        </a:rPr>
                        <a:t>Descriptive Statistic for sales prices</a:t>
                      </a:r>
                      <a:endParaRPr lang="en-US" sz="2100" b="0" i="1" u="none" strike="noStrike">
                        <a:solidFill>
                          <a:srgbClr val="000000"/>
                        </a:solidFill>
                        <a:effectLst/>
                        <a:latin typeface="Calibri" panose="020F0502020204030204" pitchFamily="34" charset="0"/>
                      </a:endParaRPr>
                    </a:p>
                  </a:txBody>
                  <a:tcPr marL="17101" marR="17101" marT="17101" marB="0" anchor="b"/>
                </a:tc>
                <a:tc hMerge="1">
                  <a:txBody>
                    <a:bodyPr/>
                    <a:lstStyle/>
                    <a:p>
                      <a:endParaRPr lang="en-US"/>
                    </a:p>
                  </a:txBody>
                  <a:tcPr/>
                </a:tc>
                <a:extLst>
                  <a:ext uri="{0D108BD9-81ED-4DB2-BD59-A6C34878D82A}">
                    <a16:rowId xmlns:a16="http://schemas.microsoft.com/office/drawing/2014/main" val="2558435676"/>
                  </a:ext>
                </a:extLst>
              </a:tr>
              <a:tr h="300221">
                <a:tc>
                  <a:txBody>
                    <a:bodyPr/>
                    <a:lstStyle/>
                    <a:p>
                      <a:pPr algn="l" fontAlgn="b"/>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l" fontAlgn="b"/>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134789308"/>
                  </a:ext>
                </a:extLst>
              </a:tr>
              <a:tr h="300221">
                <a:tc>
                  <a:txBody>
                    <a:bodyPr/>
                    <a:lstStyle/>
                    <a:p>
                      <a:pPr algn="l" fontAlgn="b"/>
                      <a:r>
                        <a:rPr lang="en-US" sz="2100" u="none" strike="noStrike">
                          <a:effectLst/>
                        </a:rPr>
                        <a:t>Mean</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180921.20</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2613081638"/>
                  </a:ext>
                </a:extLst>
              </a:tr>
              <a:tr h="285911">
                <a:tc>
                  <a:txBody>
                    <a:bodyPr/>
                    <a:lstStyle/>
                    <a:p>
                      <a:pPr algn="l" fontAlgn="b"/>
                      <a:r>
                        <a:rPr lang="en-US" sz="2100" u="none" strike="noStrike" dirty="0">
                          <a:effectLst/>
                        </a:rPr>
                        <a:t>Standard Error</a:t>
                      </a:r>
                      <a:endParaRPr lang="en-US" sz="2100" b="0" i="0" u="none" strike="noStrike" dirty="0">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2079.11</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2645392256"/>
                  </a:ext>
                </a:extLst>
              </a:tr>
              <a:tr h="300221">
                <a:tc>
                  <a:txBody>
                    <a:bodyPr/>
                    <a:lstStyle/>
                    <a:p>
                      <a:pPr algn="l" fontAlgn="b"/>
                      <a:r>
                        <a:rPr lang="en-US" sz="2100" u="none" strike="noStrike">
                          <a:effectLst/>
                        </a:rPr>
                        <a:t>Median</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163000.00</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3830321182"/>
                  </a:ext>
                </a:extLst>
              </a:tr>
              <a:tr h="300221">
                <a:tc>
                  <a:txBody>
                    <a:bodyPr/>
                    <a:lstStyle/>
                    <a:p>
                      <a:pPr algn="l" fontAlgn="b"/>
                      <a:r>
                        <a:rPr lang="en-US" sz="2100" u="none" strike="noStrike">
                          <a:effectLst/>
                        </a:rPr>
                        <a:t>Mode</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140000.00</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3359145849"/>
                  </a:ext>
                </a:extLst>
              </a:tr>
              <a:tr h="300221">
                <a:tc>
                  <a:txBody>
                    <a:bodyPr/>
                    <a:lstStyle/>
                    <a:p>
                      <a:pPr algn="l" fontAlgn="b"/>
                      <a:r>
                        <a:rPr lang="en-US" sz="2100" u="none" strike="noStrike">
                          <a:effectLst/>
                        </a:rPr>
                        <a:t>Standard Deviation</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79442.50</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1564109778"/>
                  </a:ext>
                </a:extLst>
              </a:tr>
              <a:tr h="300221">
                <a:tc>
                  <a:txBody>
                    <a:bodyPr/>
                    <a:lstStyle/>
                    <a:p>
                      <a:pPr algn="l" fontAlgn="b"/>
                      <a:r>
                        <a:rPr lang="en-US" sz="2100" u="none" strike="noStrike">
                          <a:effectLst/>
                        </a:rPr>
                        <a:t>Sample Variance</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6311111264.30</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1532400577"/>
                  </a:ext>
                </a:extLst>
              </a:tr>
              <a:tr h="300221">
                <a:tc>
                  <a:txBody>
                    <a:bodyPr/>
                    <a:lstStyle/>
                    <a:p>
                      <a:pPr algn="l" fontAlgn="b"/>
                      <a:r>
                        <a:rPr lang="en-US" sz="2100" u="none" strike="noStrike">
                          <a:effectLst/>
                        </a:rPr>
                        <a:t>Kurtosis</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dirty="0">
                          <a:effectLst/>
                        </a:rPr>
                        <a:t>6.54</a:t>
                      </a:r>
                      <a:endParaRPr lang="en-US" sz="2100" b="0" i="0" u="none" strike="noStrike" dirty="0">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4018390141"/>
                  </a:ext>
                </a:extLst>
              </a:tr>
              <a:tr h="300221">
                <a:tc>
                  <a:txBody>
                    <a:bodyPr/>
                    <a:lstStyle/>
                    <a:p>
                      <a:pPr algn="l" fontAlgn="b"/>
                      <a:r>
                        <a:rPr lang="en-US" sz="2100" u="none" strike="noStrike">
                          <a:effectLst/>
                        </a:rPr>
                        <a:t>Skewness</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1.88</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3780042695"/>
                  </a:ext>
                </a:extLst>
              </a:tr>
              <a:tr h="300221">
                <a:tc>
                  <a:txBody>
                    <a:bodyPr/>
                    <a:lstStyle/>
                    <a:p>
                      <a:pPr algn="l" fontAlgn="b"/>
                      <a:r>
                        <a:rPr lang="en-US" sz="2100" u="none" strike="noStrike">
                          <a:effectLst/>
                        </a:rPr>
                        <a:t>Range</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720100.00</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854568037"/>
                  </a:ext>
                </a:extLst>
              </a:tr>
              <a:tr h="300221">
                <a:tc>
                  <a:txBody>
                    <a:bodyPr/>
                    <a:lstStyle/>
                    <a:p>
                      <a:pPr algn="l" fontAlgn="b"/>
                      <a:r>
                        <a:rPr lang="en-US" sz="2100" u="none" strike="noStrike">
                          <a:effectLst/>
                        </a:rPr>
                        <a:t>Minimum</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34900.00</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825312863"/>
                  </a:ext>
                </a:extLst>
              </a:tr>
              <a:tr h="300221">
                <a:tc>
                  <a:txBody>
                    <a:bodyPr/>
                    <a:lstStyle/>
                    <a:p>
                      <a:pPr algn="l" fontAlgn="b"/>
                      <a:r>
                        <a:rPr lang="en-US" sz="2100" u="none" strike="noStrike">
                          <a:effectLst/>
                        </a:rPr>
                        <a:t>Maximum</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755000.00</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4240027146"/>
                  </a:ext>
                </a:extLst>
              </a:tr>
              <a:tr h="300221">
                <a:tc>
                  <a:txBody>
                    <a:bodyPr/>
                    <a:lstStyle/>
                    <a:p>
                      <a:pPr algn="l" fontAlgn="b"/>
                      <a:r>
                        <a:rPr lang="en-US" sz="2100" u="none" strike="noStrike">
                          <a:effectLst/>
                        </a:rPr>
                        <a:t>Sum</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a:effectLst/>
                        </a:rPr>
                        <a:t>264144946.00</a:t>
                      </a:r>
                      <a:endParaRPr lang="en-US" sz="2100" b="0" i="0" u="none" strike="noStrike">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2982042325"/>
                  </a:ext>
                </a:extLst>
              </a:tr>
              <a:tr h="300221">
                <a:tc>
                  <a:txBody>
                    <a:bodyPr/>
                    <a:lstStyle/>
                    <a:p>
                      <a:pPr algn="l" fontAlgn="b"/>
                      <a:r>
                        <a:rPr lang="en-US" sz="2100" u="none" strike="noStrike">
                          <a:effectLst/>
                        </a:rPr>
                        <a:t>Count</a:t>
                      </a:r>
                      <a:endParaRPr lang="en-US" sz="2100" b="0" i="0" u="none" strike="noStrike">
                        <a:solidFill>
                          <a:srgbClr val="000000"/>
                        </a:solidFill>
                        <a:effectLst/>
                        <a:latin typeface="Calibri" panose="020F0502020204030204" pitchFamily="34" charset="0"/>
                      </a:endParaRPr>
                    </a:p>
                  </a:txBody>
                  <a:tcPr marL="17101" marR="17101" marT="17101" marB="0" anchor="b"/>
                </a:tc>
                <a:tc>
                  <a:txBody>
                    <a:bodyPr/>
                    <a:lstStyle/>
                    <a:p>
                      <a:pPr algn="r" fontAlgn="b"/>
                      <a:r>
                        <a:rPr lang="en-US" sz="2100" u="none" strike="noStrike" dirty="0">
                          <a:effectLst/>
                        </a:rPr>
                        <a:t>1460</a:t>
                      </a:r>
                      <a:endParaRPr lang="en-US" sz="2100" b="0" i="0" u="none" strike="noStrike" dirty="0">
                        <a:solidFill>
                          <a:srgbClr val="000000"/>
                        </a:solidFill>
                        <a:effectLst/>
                        <a:latin typeface="Calibri" panose="020F0502020204030204" pitchFamily="34" charset="0"/>
                      </a:endParaRPr>
                    </a:p>
                  </a:txBody>
                  <a:tcPr marL="17101" marR="17101" marT="17101" marB="0" anchor="b"/>
                </a:tc>
                <a:extLst>
                  <a:ext uri="{0D108BD9-81ED-4DB2-BD59-A6C34878D82A}">
                    <a16:rowId xmlns:a16="http://schemas.microsoft.com/office/drawing/2014/main" val="3524789083"/>
                  </a:ext>
                </a:extLst>
              </a:tr>
            </a:tbl>
          </a:graphicData>
        </a:graphic>
      </p:graphicFrame>
      <p:sp>
        <p:nvSpPr>
          <p:cNvPr id="20" name="TextBox 19">
            <a:extLst>
              <a:ext uri="{FF2B5EF4-FFF2-40B4-BE49-F238E27FC236}">
                <a16:creationId xmlns:a16="http://schemas.microsoft.com/office/drawing/2014/main" id="{B78D807E-6C09-E53F-4AAE-5B24A1036B9F}"/>
              </a:ext>
            </a:extLst>
          </p:cNvPr>
          <p:cNvSpPr txBox="1"/>
          <p:nvPr/>
        </p:nvSpPr>
        <p:spPr>
          <a:xfrm>
            <a:off x="6096000" y="-2662518"/>
            <a:ext cx="184731" cy="369332"/>
          </a:xfrm>
          <a:prstGeom prst="rect">
            <a:avLst/>
          </a:prstGeom>
          <a:noFill/>
        </p:spPr>
        <p:txBody>
          <a:bodyPr wrap="none" rtlCol="0">
            <a:spAutoFit/>
          </a:bodyPr>
          <a:lstStyle/>
          <a:p>
            <a:endParaRPr lang="en-US" dirty="0"/>
          </a:p>
        </p:txBody>
      </p:sp>
      <p:sp>
        <p:nvSpPr>
          <p:cNvPr id="22" name="TextBox 21">
            <a:extLst>
              <a:ext uri="{FF2B5EF4-FFF2-40B4-BE49-F238E27FC236}">
                <a16:creationId xmlns:a16="http://schemas.microsoft.com/office/drawing/2014/main" id="{1F88828C-25BC-8DFA-0D9B-816EBB845E72}"/>
              </a:ext>
            </a:extLst>
          </p:cNvPr>
          <p:cNvSpPr txBox="1"/>
          <p:nvPr/>
        </p:nvSpPr>
        <p:spPr>
          <a:xfrm>
            <a:off x="3235274" y="6262211"/>
            <a:ext cx="7412337" cy="369332"/>
          </a:xfrm>
          <a:prstGeom prst="rect">
            <a:avLst/>
          </a:prstGeom>
          <a:noFill/>
        </p:spPr>
        <p:txBody>
          <a:bodyPr wrap="square" rtlCol="0">
            <a:spAutoFit/>
          </a:bodyPr>
          <a:lstStyle/>
          <a:p>
            <a:r>
              <a:rPr lang="en-US" altLang="ko-KR" sz="1800" dirty="0">
                <a:solidFill>
                  <a:schemeClr val="tx1">
                    <a:lumMod val="90000"/>
                    <a:lumOff val="10000"/>
                  </a:schemeClr>
                </a:solidFill>
                <a:cs typeface="Arial" pitchFamily="34" charset="0"/>
              </a:rPr>
              <a:t>* Test was performed and found that with 95% confidence</a:t>
            </a:r>
            <a:endParaRPr lang="en-US" dirty="0"/>
          </a:p>
        </p:txBody>
      </p:sp>
    </p:spTree>
    <p:extLst>
      <p:ext uri="{BB962C8B-B14F-4D97-AF65-F5344CB8AC3E}">
        <p14:creationId xmlns:p14="http://schemas.microsoft.com/office/powerpoint/2010/main" val="34284862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58F085A6-37C3-D3FC-E3A9-8323A1D5129D}"/>
              </a:ext>
            </a:extLst>
          </p:cNvPr>
          <p:cNvGraphicFramePr/>
          <p:nvPr>
            <p:extLst>
              <p:ext uri="{D42A27DB-BD31-4B8C-83A1-F6EECF244321}">
                <p14:modId xmlns:p14="http://schemas.microsoft.com/office/powerpoint/2010/main" val="1247193422"/>
              </p:ext>
            </p:extLst>
          </p:nvPr>
        </p:nvGraphicFramePr>
        <p:xfrm>
          <a:off x="550864" y="549276"/>
          <a:ext cx="11298758" cy="7809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 Placeholder 5">
            <a:extLst>
              <a:ext uri="{FF2B5EF4-FFF2-40B4-BE49-F238E27FC236}">
                <a16:creationId xmlns:a16="http://schemas.microsoft.com/office/drawing/2014/main" id="{C3E73452-1EE1-68EA-6363-2DA8ADAA6E01}"/>
              </a:ext>
            </a:extLst>
          </p:cNvPr>
          <p:cNvSpPr>
            <a:spLocks noGrp="1"/>
          </p:cNvSpPr>
          <p:nvPr>
            <p:ph type="body" sz="half" idx="2"/>
          </p:nvPr>
        </p:nvSpPr>
        <p:spPr/>
        <p:txBody>
          <a:bodyPr/>
          <a:lstStyle/>
          <a:p>
            <a:r>
              <a:rPr lang="en-US" dirty="0"/>
              <a:t>T-test: Ho</a:t>
            </a:r>
            <a:r>
              <a:rPr lang="el-GR" dirty="0"/>
              <a:t>=</a:t>
            </a:r>
            <a:r>
              <a:rPr lang="en-US" dirty="0"/>
              <a:t>no difference in mean, Ha:=difference</a:t>
            </a:r>
          </a:p>
          <a:p>
            <a:r>
              <a:rPr lang="en-US" dirty="0"/>
              <a:t>Garage Car&gt;0 vs. Garage Car= 0</a:t>
            </a:r>
          </a:p>
          <a:p>
            <a:r>
              <a:rPr lang="en-US" dirty="0"/>
              <a:t>P&lt;.05  at 1.52049E-43</a:t>
            </a:r>
          </a:p>
          <a:p>
            <a:r>
              <a:rPr lang="en-US" b="1" u="sng" dirty="0">
                <a:solidFill>
                  <a:schemeClr val="accent2">
                    <a:alpha val="60000"/>
                  </a:schemeClr>
                </a:solidFill>
              </a:rPr>
              <a:t>Recommendation: </a:t>
            </a:r>
            <a:r>
              <a:rPr lang="en-US" dirty="0"/>
              <a:t>Houses with garages are sold at higher prices than houses without a garage and are in greater demand.</a:t>
            </a:r>
          </a:p>
          <a:p>
            <a:endParaRPr lang="en-US" dirty="0"/>
          </a:p>
          <a:p>
            <a:endParaRPr lang="en-US" dirty="0"/>
          </a:p>
        </p:txBody>
      </p:sp>
      <p:pic>
        <p:nvPicPr>
          <p:cNvPr id="15" name="Content Placeholder 14" descr="Chart, bar chart&#10;&#10;Description automatically generated">
            <a:extLst>
              <a:ext uri="{FF2B5EF4-FFF2-40B4-BE49-F238E27FC236}">
                <a16:creationId xmlns:a16="http://schemas.microsoft.com/office/drawing/2014/main" id="{FC6C8E39-760E-999B-F157-2885CAF51E70}"/>
              </a:ext>
            </a:extLst>
          </p:cNvPr>
          <p:cNvPicPr>
            <a:picLocks noGrp="1" noChangeAspect="1"/>
          </p:cNvPicPr>
          <p:nvPr>
            <p:ph idx="1"/>
          </p:nvPr>
        </p:nvPicPr>
        <p:blipFill>
          <a:blip r:embed="rId8"/>
          <a:stretch>
            <a:fillRect/>
          </a:stretch>
        </p:blipFill>
        <p:spPr>
          <a:xfrm>
            <a:off x="4478251" y="1617980"/>
            <a:ext cx="7321932" cy="3530217"/>
          </a:xfrm>
        </p:spPr>
      </p:pic>
      <p:graphicFrame>
        <p:nvGraphicFramePr>
          <p:cNvPr id="17" name="Table 16">
            <a:extLst>
              <a:ext uri="{FF2B5EF4-FFF2-40B4-BE49-F238E27FC236}">
                <a16:creationId xmlns:a16="http://schemas.microsoft.com/office/drawing/2014/main" id="{105DD1BB-26AD-807E-71E0-C4E42870FD5E}"/>
              </a:ext>
            </a:extLst>
          </p:cNvPr>
          <p:cNvGraphicFramePr>
            <a:graphicFrameLocks noGrp="1"/>
          </p:cNvGraphicFramePr>
          <p:nvPr>
            <p:extLst>
              <p:ext uri="{D42A27DB-BD31-4B8C-83A1-F6EECF244321}">
                <p14:modId xmlns:p14="http://schemas.microsoft.com/office/powerpoint/2010/main" val="2168719719"/>
              </p:ext>
            </p:extLst>
          </p:nvPr>
        </p:nvGraphicFramePr>
        <p:xfrm>
          <a:off x="4505414" y="5527766"/>
          <a:ext cx="7485217" cy="750570"/>
        </p:xfrm>
        <a:graphic>
          <a:graphicData uri="http://schemas.openxmlformats.org/drawingml/2006/table">
            <a:tbl>
              <a:tblPr>
                <a:tableStyleId>{5C22544A-7EE6-4342-B048-85BDC9FD1C3A}</a:tableStyleId>
              </a:tblPr>
              <a:tblGrid>
                <a:gridCol w="7485217">
                  <a:extLst>
                    <a:ext uri="{9D8B030D-6E8A-4147-A177-3AD203B41FA5}">
                      <a16:colId xmlns:a16="http://schemas.microsoft.com/office/drawing/2014/main" val="2622004293"/>
                    </a:ext>
                  </a:extLst>
                </a:gridCol>
              </a:tblGrid>
              <a:tr h="203200">
                <a:tc>
                  <a:txBody>
                    <a:bodyPr/>
                    <a:lstStyle/>
                    <a:p>
                      <a:pPr algn="l" fontAlgn="b"/>
                      <a:r>
                        <a:rPr lang="en-US" sz="1200" u="none" strike="noStrike" dirty="0">
                          <a:effectLst/>
                        </a:rPr>
                        <a:t>Reject the null that there is no difference between the population means of number of Car Garages and  and Sales Price.</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884901120"/>
                  </a:ext>
                </a:extLst>
              </a:tr>
              <a:tr h="203200">
                <a:tc>
                  <a:txBody>
                    <a:bodyPr/>
                    <a:lstStyle/>
                    <a:p>
                      <a:pPr algn="l" fontAlgn="b"/>
                      <a:r>
                        <a:rPr lang="en-US" sz="1200" u="none" strike="noStrike" dirty="0">
                          <a:effectLst/>
                        </a:rPr>
                        <a:t>This difference is significant at the &lt;.05 level. With 95% confidence, the difference is between 74644 and 92129 means.</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271038199"/>
                  </a:ext>
                </a:extLst>
              </a:tr>
            </a:tbl>
          </a:graphicData>
        </a:graphic>
      </p:graphicFrame>
    </p:spTree>
    <p:extLst>
      <p:ext uri="{BB962C8B-B14F-4D97-AF65-F5344CB8AC3E}">
        <p14:creationId xmlns:p14="http://schemas.microsoft.com/office/powerpoint/2010/main" val="5769139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9F22522C-D1EF-E651-3B02-BB64204215DC}"/>
              </a:ext>
            </a:extLst>
          </p:cNvPr>
          <p:cNvGraphicFramePr/>
          <p:nvPr>
            <p:extLst>
              <p:ext uri="{D42A27DB-BD31-4B8C-83A1-F6EECF244321}">
                <p14:modId xmlns:p14="http://schemas.microsoft.com/office/powerpoint/2010/main" val="861992979"/>
              </p:ext>
            </p:extLst>
          </p:nvPr>
        </p:nvGraphicFramePr>
        <p:xfrm>
          <a:off x="550864" y="549275"/>
          <a:ext cx="11090274" cy="8433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 Placeholder 5">
            <a:extLst>
              <a:ext uri="{FF2B5EF4-FFF2-40B4-BE49-F238E27FC236}">
                <a16:creationId xmlns:a16="http://schemas.microsoft.com/office/drawing/2014/main" id="{C3E73452-1EE1-68EA-6363-2DA8ADAA6E01}"/>
              </a:ext>
            </a:extLst>
          </p:cNvPr>
          <p:cNvSpPr>
            <a:spLocks noGrp="1"/>
          </p:cNvSpPr>
          <p:nvPr>
            <p:ph type="body" sz="half" idx="2"/>
          </p:nvPr>
        </p:nvSpPr>
        <p:spPr/>
        <p:txBody>
          <a:bodyPr/>
          <a:lstStyle/>
          <a:p>
            <a:r>
              <a:rPr lang="en-US" dirty="0"/>
              <a:t>T-test: Ho</a:t>
            </a:r>
            <a:r>
              <a:rPr lang="el-GR" dirty="0"/>
              <a:t>=</a:t>
            </a:r>
            <a:r>
              <a:rPr lang="en-US" dirty="0"/>
              <a:t>no difference in mean, Ha:=difference</a:t>
            </a:r>
          </a:p>
          <a:p>
            <a:r>
              <a:rPr lang="en-US" dirty="0"/>
              <a:t>Year Built &gt;=2000 vs. Year Build&lt;2000</a:t>
            </a:r>
          </a:p>
          <a:p>
            <a:r>
              <a:rPr lang="en-US" dirty="0"/>
              <a:t>P&lt;.05 at 3.6853E-42</a:t>
            </a:r>
          </a:p>
          <a:p>
            <a:r>
              <a:rPr lang="en-US" b="1" u="sng" dirty="0">
                <a:solidFill>
                  <a:schemeClr val="accent2">
                    <a:alpha val="60000"/>
                  </a:schemeClr>
                </a:solidFill>
              </a:rPr>
              <a:t>Recommendation</a:t>
            </a:r>
            <a:r>
              <a:rPr lang="en-US" u="sng" dirty="0"/>
              <a:t>: </a:t>
            </a:r>
            <a:r>
              <a:rPr lang="en-US" dirty="0"/>
              <a:t>The House built or remodeled in 2000 and later have a higher sales price.</a:t>
            </a:r>
          </a:p>
        </p:txBody>
      </p:sp>
      <p:pic>
        <p:nvPicPr>
          <p:cNvPr id="10" name="Content Placeholder 9" descr="Chart, bar chart&#10;&#10;Description automatically generated">
            <a:extLst>
              <a:ext uri="{FF2B5EF4-FFF2-40B4-BE49-F238E27FC236}">
                <a16:creationId xmlns:a16="http://schemas.microsoft.com/office/drawing/2014/main" id="{D59257E5-EF21-0D81-8F22-C9891D1488F4}"/>
              </a:ext>
            </a:extLst>
          </p:cNvPr>
          <p:cNvPicPr>
            <a:picLocks noGrp="1" noChangeAspect="1"/>
          </p:cNvPicPr>
          <p:nvPr>
            <p:ph idx="1"/>
          </p:nvPr>
        </p:nvPicPr>
        <p:blipFill>
          <a:blip r:embed="rId8"/>
          <a:stretch>
            <a:fillRect/>
          </a:stretch>
        </p:blipFill>
        <p:spPr>
          <a:xfrm>
            <a:off x="4898571" y="1534161"/>
            <a:ext cx="6742566" cy="4041814"/>
          </a:xfrm>
        </p:spPr>
      </p:pic>
      <p:graphicFrame>
        <p:nvGraphicFramePr>
          <p:cNvPr id="11" name="Table 10">
            <a:extLst>
              <a:ext uri="{FF2B5EF4-FFF2-40B4-BE49-F238E27FC236}">
                <a16:creationId xmlns:a16="http://schemas.microsoft.com/office/drawing/2014/main" id="{14477FBF-4FE7-8244-084C-666AF8B74148}"/>
              </a:ext>
            </a:extLst>
          </p:cNvPr>
          <p:cNvGraphicFramePr>
            <a:graphicFrameLocks noGrp="1"/>
          </p:cNvGraphicFramePr>
          <p:nvPr>
            <p:extLst>
              <p:ext uri="{D42A27DB-BD31-4B8C-83A1-F6EECF244321}">
                <p14:modId xmlns:p14="http://schemas.microsoft.com/office/powerpoint/2010/main" val="1605459254"/>
              </p:ext>
            </p:extLst>
          </p:nvPr>
        </p:nvGraphicFramePr>
        <p:xfrm>
          <a:off x="4898571" y="5717540"/>
          <a:ext cx="6742566" cy="750570"/>
        </p:xfrm>
        <a:graphic>
          <a:graphicData uri="http://schemas.openxmlformats.org/drawingml/2006/table">
            <a:tbl>
              <a:tblPr>
                <a:tableStyleId>{5C22544A-7EE6-4342-B048-85BDC9FD1C3A}</a:tableStyleId>
              </a:tblPr>
              <a:tblGrid>
                <a:gridCol w="5517924">
                  <a:extLst>
                    <a:ext uri="{9D8B030D-6E8A-4147-A177-3AD203B41FA5}">
                      <a16:colId xmlns:a16="http://schemas.microsoft.com/office/drawing/2014/main" val="2385703958"/>
                    </a:ext>
                  </a:extLst>
                </a:gridCol>
                <a:gridCol w="612321">
                  <a:extLst>
                    <a:ext uri="{9D8B030D-6E8A-4147-A177-3AD203B41FA5}">
                      <a16:colId xmlns:a16="http://schemas.microsoft.com/office/drawing/2014/main" val="1169386404"/>
                    </a:ext>
                  </a:extLst>
                </a:gridCol>
                <a:gridCol w="612321">
                  <a:extLst>
                    <a:ext uri="{9D8B030D-6E8A-4147-A177-3AD203B41FA5}">
                      <a16:colId xmlns:a16="http://schemas.microsoft.com/office/drawing/2014/main" val="184319191"/>
                    </a:ext>
                  </a:extLst>
                </a:gridCol>
              </a:tblGrid>
              <a:tr h="203200">
                <a:tc gridSpan="3">
                  <a:txBody>
                    <a:bodyPr/>
                    <a:lstStyle/>
                    <a:p>
                      <a:pPr algn="l" fontAlgn="b"/>
                      <a:r>
                        <a:rPr lang="en-US" sz="1200" u="none" strike="noStrike">
                          <a:effectLst/>
                        </a:rPr>
                        <a:t>Reject the null that there is no difference between the population means of number of YearsBuilt and Remodeled and  and Sales Price.</a:t>
                      </a:r>
                      <a:endParaRPr lang="en-US" sz="1200" b="0" i="0" u="none" strike="noStrike">
                        <a:solidFill>
                          <a:srgbClr val="000000"/>
                        </a:solidFill>
                        <a:effectLst/>
                        <a:latin typeface="Calibri" panose="020F0502020204030204" pitchFamily="34" charset="0"/>
                      </a:endParaRPr>
                    </a:p>
                  </a:txBody>
                  <a:tcPr marL="9525" marR="9525" marT="9525"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796831300"/>
                  </a:ext>
                </a:extLst>
              </a:tr>
              <a:tr h="203200">
                <a:tc>
                  <a:txBody>
                    <a:bodyPr/>
                    <a:lstStyle/>
                    <a:p>
                      <a:pPr algn="l" fontAlgn="b"/>
                      <a:r>
                        <a:rPr lang="en-US" sz="1200" u="none" strike="noStrike" dirty="0">
                          <a:effectLst/>
                        </a:rPr>
                        <a:t>This difference is significant at the &lt;.05 level. With 95% confidence, the difference is between 52290 and 68923 means.</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49921384"/>
                  </a:ext>
                </a:extLst>
              </a:tr>
            </a:tbl>
          </a:graphicData>
        </a:graphic>
      </p:graphicFrame>
    </p:spTree>
    <p:extLst>
      <p:ext uri="{BB962C8B-B14F-4D97-AF65-F5344CB8AC3E}">
        <p14:creationId xmlns:p14="http://schemas.microsoft.com/office/powerpoint/2010/main" val="1674391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1A21757D-CF52-041A-A8A1-D78C4F84BEF2}"/>
              </a:ext>
            </a:extLst>
          </p:cNvPr>
          <p:cNvGraphicFramePr/>
          <p:nvPr>
            <p:extLst>
              <p:ext uri="{D42A27DB-BD31-4B8C-83A1-F6EECF244321}">
                <p14:modId xmlns:p14="http://schemas.microsoft.com/office/powerpoint/2010/main" val="1412341782"/>
              </p:ext>
            </p:extLst>
          </p:nvPr>
        </p:nvGraphicFramePr>
        <p:xfrm>
          <a:off x="550863" y="549276"/>
          <a:ext cx="11090273" cy="8661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ext Placeholder 5">
            <a:extLst>
              <a:ext uri="{FF2B5EF4-FFF2-40B4-BE49-F238E27FC236}">
                <a16:creationId xmlns:a16="http://schemas.microsoft.com/office/drawing/2014/main" id="{C3E73452-1EE1-68EA-6363-2DA8ADAA6E01}"/>
              </a:ext>
            </a:extLst>
          </p:cNvPr>
          <p:cNvSpPr>
            <a:spLocks noGrp="1"/>
          </p:cNvSpPr>
          <p:nvPr>
            <p:ph type="body" sz="half" idx="2"/>
          </p:nvPr>
        </p:nvSpPr>
        <p:spPr/>
        <p:txBody>
          <a:bodyPr/>
          <a:lstStyle/>
          <a:p>
            <a:r>
              <a:rPr lang="en-US" dirty="0"/>
              <a:t>T-test: Ho</a:t>
            </a:r>
            <a:r>
              <a:rPr lang="el-GR" dirty="0"/>
              <a:t>=</a:t>
            </a:r>
            <a:r>
              <a:rPr lang="en-US" dirty="0"/>
              <a:t>no difference in mean, Ha:=difference</a:t>
            </a:r>
          </a:p>
          <a:p>
            <a:r>
              <a:rPr lang="en-US" dirty="0"/>
              <a:t>Size of house&gt;1500 vs. Size of house=&lt;1500</a:t>
            </a:r>
          </a:p>
          <a:p>
            <a:r>
              <a:rPr lang="en-US" dirty="0"/>
              <a:t>P&lt;.05 at 1.5311E-104</a:t>
            </a:r>
          </a:p>
          <a:p>
            <a:r>
              <a:rPr lang="en-US" b="1" u="sng" dirty="0">
                <a:solidFill>
                  <a:schemeClr val="accent2">
                    <a:alpha val="60000"/>
                  </a:schemeClr>
                </a:solidFill>
              </a:rPr>
              <a:t>Recommendation</a:t>
            </a:r>
            <a:r>
              <a:rPr lang="en-US" u="sng" dirty="0"/>
              <a:t>: </a:t>
            </a:r>
            <a:r>
              <a:rPr lang="en-US" dirty="0"/>
              <a:t>The House has more than 1500sqft for higher sales potential.</a:t>
            </a:r>
          </a:p>
          <a:p>
            <a:endParaRPr lang="en-US" dirty="0"/>
          </a:p>
          <a:p>
            <a:endParaRPr lang="en-US" dirty="0"/>
          </a:p>
          <a:p>
            <a:endParaRPr lang="en-US" dirty="0"/>
          </a:p>
        </p:txBody>
      </p:sp>
      <p:pic>
        <p:nvPicPr>
          <p:cNvPr id="10" name="Content Placeholder 9" descr="Chart, bar chart, waterfall chart&#10;&#10;Description automatically generated">
            <a:extLst>
              <a:ext uri="{FF2B5EF4-FFF2-40B4-BE49-F238E27FC236}">
                <a16:creationId xmlns:a16="http://schemas.microsoft.com/office/drawing/2014/main" id="{FBA9478C-171C-903E-F196-0A49B4694799}"/>
              </a:ext>
            </a:extLst>
          </p:cNvPr>
          <p:cNvPicPr>
            <a:picLocks noGrp="1" noChangeAspect="1"/>
          </p:cNvPicPr>
          <p:nvPr>
            <p:ph idx="1"/>
          </p:nvPr>
        </p:nvPicPr>
        <p:blipFill>
          <a:blip r:embed="rId8"/>
          <a:stretch>
            <a:fillRect/>
          </a:stretch>
        </p:blipFill>
        <p:spPr>
          <a:xfrm>
            <a:off x="4573618" y="1534160"/>
            <a:ext cx="7067519" cy="4025332"/>
          </a:xfrm>
        </p:spPr>
      </p:pic>
      <p:graphicFrame>
        <p:nvGraphicFramePr>
          <p:cNvPr id="11" name="Table 10">
            <a:extLst>
              <a:ext uri="{FF2B5EF4-FFF2-40B4-BE49-F238E27FC236}">
                <a16:creationId xmlns:a16="http://schemas.microsoft.com/office/drawing/2014/main" id="{26F5E358-A21D-D32E-B015-0163A93A5D2C}"/>
              </a:ext>
            </a:extLst>
          </p:cNvPr>
          <p:cNvGraphicFramePr>
            <a:graphicFrameLocks noGrp="1"/>
          </p:cNvGraphicFramePr>
          <p:nvPr>
            <p:extLst>
              <p:ext uri="{D42A27DB-BD31-4B8C-83A1-F6EECF244321}">
                <p14:modId xmlns:p14="http://schemas.microsoft.com/office/powerpoint/2010/main" val="566045327"/>
              </p:ext>
            </p:extLst>
          </p:nvPr>
        </p:nvGraphicFramePr>
        <p:xfrm>
          <a:off x="4573617" y="5901690"/>
          <a:ext cx="7067519" cy="750570"/>
        </p:xfrm>
        <a:graphic>
          <a:graphicData uri="http://schemas.openxmlformats.org/drawingml/2006/table">
            <a:tbl>
              <a:tblPr>
                <a:tableStyleId>{5C22544A-7EE6-4342-B048-85BDC9FD1C3A}</a:tableStyleId>
              </a:tblPr>
              <a:tblGrid>
                <a:gridCol w="7067519">
                  <a:extLst>
                    <a:ext uri="{9D8B030D-6E8A-4147-A177-3AD203B41FA5}">
                      <a16:colId xmlns:a16="http://schemas.microsoft.com/office/drawing/2014/main" val="24636502"/>
                    </a:ext>
                  </a:extLst>
                </a:gridCol>
              </a:tblGrid>
              <a:tr h="203200">
                <a:tc>
                  <a:txBody>
                    <a:bodyPr/>
                    <a:lstStyle/>
                    <a:p>
                      <a:pPr algn="l" fontAlgn="b"/>
                      <a:r>
                        <a:rPr lang="en-US" sz="1200" u="none" strike="noStrike">
                          <a:effectLst/>
                        </a:rPr>
                        <a:t>Reject the null that there is no difference between the population means of number of House Sqft and Sales Price.</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231853132"/>
                  </a:ext>
                </a:extLst>
              </a:tr>
              <a:tr h="203200">
                <a:tc>
                  <a:txBody>
                    <a:bodyPr/>
                    <a:lstStyle/>
                    <a:p>
                      <a:pPr algn="l" fontAlgn="b"/>
                      <a:r>
                        <a:rPr lang="en-US" sz="1200" u="none" strike="noStrike" dirty="0">
                          <a:effectLst/>
                        </a:rPr>
                        <a:t>This difference is significant at the &lt;.05 level. With 95% confidence, the difference is between 82941 and 97143 means.</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125462506"/>
                  </a:ext>
                </a:extLst>
              </a:tr>
            </a:tbl>
          </a:graphicData>
        </a:graphic>
      </p:graphicFrame>
    </p:spTree>
    <p:extLst>
      <p:ext uri="{BB962C8B-B14F-4D97-AF65-F5344CB8AC3E}">
        <p14:creationId xmlns:p14="http://schemas.microsoft.com/office/powerpoint/2010/main" val="34528006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2" name="Freeform: Shape 1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3" name="Oval 1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Freeform: Shape 1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useBgFill="1">
        <p:nvSpPr>
          <p:cNvPr id="17" name="Rectangle 1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Diagram 1">
            <a:extLst>
              <a:ext uri="{FF2B5EF4-FFF2-40B4-BE49-F238E27FC236}">
                <a16:creationId xmlns:a16="http://schemas.microsoft.com/office/drawing/2014/main" id="{7DF4B83A-1AAA-CFBB-1BAC-EC6A5C94053D}"/>
              </a:ext>
            </a:extLst>
          </p:cNvPr>
          <p:cNvGraphicFramePr/>
          <p:nvPr>
            <p:extLst>
              <p:ext uri="{D42A27DB-BD31-4B8C-83A1-F6EECF244321}">
                <p14:modId xmlns:p14="http://schemas.microsoft.com/office/powerpoint/2010/main" val="3520732543"/>
              </p:ext>
            </p:extLst>
          </p:nvPr>
        </p:nvGraphicFramePr>
        <p:xfrm>
          <a:off x="359323" y="500024"/>
          <a:ext cx="11159247" cy="795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19" name="Group 18">
            <a:extLst>
              <a:ext uri="{FF2B5EF4-FFF2-40B4-BE49-F238E27FC236}">
                <a16:creationId xmlns:a16="http://schemas.microsoft.com/office/drawing/2014/main" id="{11F8F457-0192-4F9A-9EEF-D784521FAC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02932" y="412017"/>
            <a:ext cx="667800" cy="631474"/>
            <a:chOff x="8069541" y="1262702"/>
            <a:chExt cx="667800" cy="631474"/>
          </a:xfrm>
        </p:grpSpPr>
        <p:sp>
          <p:nvSpPr>
            <p:cNvPr id="20" name="Freeform: Shape 19">
              <a:extLst>
                <a:ext uri="{FF2B5EF4-FFF2-40B4-BE49-F238E27FC236}">
                  <a16:creationId xmlns:a16="http://schemas.microsoft.com/office/drawing/2014/main" id="{811A27EA-330C-4F31-9051-19CBAE97885C}"/>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a:off x="8069541" y="1262702"/>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10200000" scaled="0"/>
            </a:gradFill>
            <a:ln>
              <a:noFill/>
            </a:ln>
            <a:effectLst>
              <a:innerShdw blurRad="127000" dist="50800" dir="42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786FC59F-EC76-4A7A-AF75-507FBE3B52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8332341" y="1436239"/>
              <a:ext cx="270000" cy="540000"/>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6" name="Text Placeholder 5">
            <a:extLst>
              <a:ext uri="{FF2B5EF4-FFF2-40B4-BE49-F238E27FC236}">
                <a16:creationId xmlns:a16="http://schemas.microsoft.com/office/drawing/2014/main" id="{C3E73452-1EE1-68EA-6363-2DA8ADAA6E01}"/>
              </a:ext>
            </a:extLst>
          </p:cNvPr>
          <p:cNvSpPr>
            <a:spLocks noGrp="1"/>
          </p:cNvSpPr>
          <p:nvPr>
            <p:ph type="body" sz="half" idx="2"/>
          </p:nvPr>
        </p:nvSpPr>
        <p:spPr>
          <a:xfrm>
            <a:off x="7323262" y="1625046"/>
            <a:ext cx="4195308" cy="3724934"/>
          </a:xfrm>
        </p:spPr>
        <p:txBody>
          <a:bodyPr vert="horz" wrap="square" lIns="0" tIns="0" rIns="0" bIns="0" rtlCol="0" anchor="t">
            <a:normAutofit/>
          </a:bodyPr>
          <a:lstStyle/>
          <a:p>
            <a:r>
              <a:rPr lang="en-US" dirty="0"/>
              <a:t>T-test: Ho</a:t>
            </a:r>
            <a:r>
              <a:rPr lang="el-GR" dirty="0"/>
              <a:t>=</a:t>
            </a:r>
            <a:r>
              <a:rPr lang="en-US" dirty="0"/>
              <a:t>no difference in mean, Ha:=difference</a:t>
            </a:r>
          </a:p>
          <a:p>
            <a:r>
              <a:rPr lang="en-US" dirty="0"/>
              <a:t>Overall Quality &lt;= 5 vs. Overall Quality &gt;5</a:t>
            </a:r>
          </a:p>
          <a:p>
            <a:r>
              <a:rPr lang="en-US" dirty="0"/>
              <a:t>P&lt;.05 at 5.9183E-145</a:t>
            </a:r>
          </a:p>
          <a:p>
            <a:r>
              <a:rPr lang="en-US" b="1" u="sng" dirty="0">
                <a:solidFill>
                  <a:schemeClr val="accent2">
                    <a:alpha val="60000"/>
                  </a:schemeClr>
                </a:solidFill>
              </a:rPr>
              <a:t>Recommendation</a:t>
            </a:r>
            <a:r>
              <a:rPr lang="en-US" u="sng" dirty="0">
                <a:solidFill>
                  <a:schemeClr val="accent2">
                    <a:alpha val="60000"/>
                  </a:schemeClr>
                </a:solidFill>
              </a:rPr>
              <a:t>: </a:t>
            </a:r>
            <a:r>
              <a:rPr lang="en-US" dirty="0"/>
              <a:t>Houses with overall quality higher than 5 are sold in higher price. </a:t>
            </a:r>
          </a:p>
          <a:p>
            <a:endParaRPr lang="en-US" dirty="0"/>
          </a:p>
          <a:p>
            <a:endParaRPr lang="en-US" dirty="0"/>
          </a:p>
        </p:txBody>
      </p:sp>
      <p:sp>
        <p:nvSpPr>
          <p:cNvPr id="23" name="Freeform: Shape 22">
            <a:extLst>
              <a:ext uri="{FF2B5EF4-FFF2-40B4-BE49-F238E27FC236}">
                <a16:creationId xmlns:a16="http://schemas.microsoft.com/office/drawing/2014/main" id="{3E6AA126-9DDC-4FBE-AEE6-8D0E982B0E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92295" y="6121100"/>
            <a:ext cx="1080000" cy="736900"/>
          </a:xfrm>
          <a:custGeom>
            <a:avLst/>
            <a:gdLst>
              <a:gd name="connsiteX0" fmla="*/ 540000 w 1080000"/>
              <a:gd name="connsiteY0" fmla="*/ 0 h 736900"/>
              <a:gd name="connsiteX1" fmla="*/ 1080000 w 1080000"/>
              <a:gd name="connsiteY1" fmla="*/ 540000 h 736900"/>
              <a:gd name="connsiteX2" fmla="*/ 1069029 w 1080000"/>
              <a:gd name="connsiteY2" fmla="*/ 648829 h 736900"/>
              <a:gd name="connsiteX3" fmla="*/ 1041691 w 1080000"/>
              <a:gd name="connsiteY3" fmla="*/ 736900 h 736900"/>
              <a:gd name="connsiteX4" fmla="*/ 38310 w 1080000"/>
              <a:gd name="connsiteY4" fmla="*/ 736900 h 736900"/>
              <a:gd name="connsiteX5" fmla="*/ 10971 w 1080000"/>
              <a:gd name="connsiteY5" fmla="*/ 648829 h 736900"/>
              <a:gd name="connsiteX6" fmla="*/ 0 w 1080000"/>
              <a:gd name="connsiteY6" fmla="*/ 540000 h 736900"/>
              <a:gd name="connsiteX7" fmla="*/ 540000 w 1080000"/>
              <a:gd name="connsiteY7" fmla="*/ 0 h 73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0000" h="736900">
                <a:moveTo>
                  <a:pt x="540000" y="0"/>
                </a:moveTo>
                <a:cubicBezTo>
                  <a:pt x="838234" y="0"/>
                  <a:pt x="1080000" y="241766"/>
                  <a:pt x="1080000" y="540000"/>
                </a:cubicBezTo>
                <a:cubicBezTo>
                  <a:pt x="1080000" y="577280"/>
                  <a:pt x="1076223" y="613676"/>
                  <a:pt x="1069029" y="648829"/>
                </a:cubicBezTo>
                <a:lnTo>
                  <a:pt x="1041691" y="736900"/>
                </a:lnTo>
                <a:lnTo>
                  <a:pt x="38310" y="736900"/>
                </a:lnTo>
                <a:lnTo>
                  <a:pt x="10971" y="648829"/>
                </a:lnTo>
                <a:cubicBezTo>
                  <a:pt x="3778" y="613676"/>
                  <a:pt x="0" y="577280"/>
                  <a:pt x="0" y="540000"/>
                </a:cubicBezTo>
                <a:cubicBezTo>
                  <a:pt x="0" y="241766"/>
                  <a:pt x="241766" y="0"/>
                  <a:pt x="540000" y="0"/>
                </a:cubicBezTo>
                <a:close/>
              </a:path>
            </a:pathLst>
          </a:cu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76200" dir="1926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9" name="Content Placeholder 8" descr="Chart, waterfall chart&#10;&#10;Description automatically generated">
            <a:extLst>
              <a:ext uri="{FF2B5EF4-FFF2-40B4-BE49-F238E27FC236}">
                <a16:creationId xmlns:a16="http://schemas.microsoft.com/office/drawing/2014/main" id="{793FD3FF-213D-4DD7-6489-52B0F1D6D7CE}"/>
              </a:ext>
            </a:extLst>
          </p:cNvPr>
          <p:cNvPicPr>
            <a:picLocks noGrp="1" noChangeAspect="1"/>
          </p:cNvPicPr>
          <p:nvPr>
            <p:ph idx="1"/>
          </p:nvPr>
        </p:nvPicPr>
        <p:blipFill>
          <a:blip r:embed="rId8"/>
          <a:stretch>
            <a:fillRect/>
          </a:stretch>
        </p:blipFill>
        <p:spPr>
          <a:xfrm>
            <a:off x="359323" y="1569280"/>
            <a:ext cx="6578254" cy="3617103"/>
          </a:xfrm>
        </p:spPr>
      </p:pic>
      <p:graphicFrame>
        <p:nvGraphicFramePr>
          <p:cNvPr id="10" name="Table 9">
            <a:extLst>
              <a:ext uri="{FF2B5EF4-FFF2-40B4-BE49-F238E27FC236}">
                <a16:creationId xmlns:a16="http://schemas.microsoft.com/office/drawing/2014/main" id="{7BF1FF1A-D81D-A124-52AE-5D5DBDA7F2B0}"/>
              </a:ext>
            </a:extLst>
          </p:cNvPr>
          <p:cNvGraphicFramePr>
            <a:graphicFrameLocks noGrp="1"/>
          </p:cNvGraphicFramePr>
          <p:nvPr>
            <p:extLst>
              <p:ext uri="{D42A27DB-BD31-4B8C-83A1-F6EECF244321}">
                <p14:modId xmlns:p14="http://schemas.microsoft.com/office/powerpoint/2010/main" val="4017204246"/>
              </p:ext>
            </p:extLst>
          </p:nvPr>
        </p:nvGraphicFramePr>
        <p:xfrm>
          <a:off x="359323" y="5566623"/>
          <a:ext cx="6578254" cy="750570"/>
        </p:xfrm>
        <a:graphic>
          <a:graphicData uri="http://schemas.openxmlformats.org/drawingml/2006/table">
            <a:tbl>
              <a:tblPr>
                <a:tableStyleId>{5C22544A-7EE6-4342-B048-85BDC9FD1C3A}</a:tableStyleId>
              </a:tblPr>
              <a:tblGrid>
                <a:gridCol w="6578254">
                  <a:extLst>
                    <a:ext uri="{9D8B030D-6E8A-4147-A177-3AD203B41FA5}">
                      <a16:colId xmlns:a16="http://schemas.microsoft.com/office/drawing/2014/main" val="4101246796"/>
                    </a:ext>
                  </a:extLst>
                </a:gridCol>
              </a:tblGrid>
              <a:tr h="203200">
                <a:tc>
                  <a:txBody>
                    <a:bodyPr/>
                    <a:lstStyle/>
                    <a:p>
                      <a:pPr algn="l" fontAlgn="b"/>
                      <a:r>
                        <a:rPr lang="en-US" sz="1200" u="none" strike="noStrike" dirty="0">
                          <a:effectLst/>
                        </a:rPr>
                        <a:t>Reject the null that there is no difference between the population means of overall quality and  and Sales Price.</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911816668"/>
                  </a:ext>
                </a:extLst>
              </a:tr>
              <a:tr h="203200">
                <a:tc>
                  <a:txBody>
                    <a:bodyPr/>
                    <a:lstStyle/>
                    <a:p>
                      <a:pPr algn="l" fontAlgn="b"/>
                      <a:r>
                        <a:rPr lang="en-US" sz="1200" u="none" strike="noStrike" dirty="0">
                          <a:effectLst/>
                        </a:rPr>
                        <a:t>This difference is significant at the &lt;.05 level. With 95% confidence, the difference is between 81679 and 93420 means.</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361543018"/>
                  </a:ext>
                </a:extLst>
              </a:tr>
            </a:tbl>
          </a:graphicData>
        </a:graphic>
      </p:graphicFrame>
    </p:spTree>
    <p:extLst>
      <p:ext uri="{BB962C8B-B14F-4D97-AF65-F5344CB8AC3E}">
        <p14:creationId xmlns:p14="http://schemas.microsoft.com/office/powerpoint/2010/main" val="3827620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3BDBC526-6DCD-4FF6-8395-D8C22E46E52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3998" y="5334748"/>
            <a:ext cx="678135" cy="990000"/>
            <a:chOff x="10490969" y="1448827"/>
            <a:chExt cx="678135" cy="990000"/>
          </a:xfrm>
        </p:grpSpPr>
        <p:sp>
          <p:nvSpPr>
            <p:cNvPr id="12" name="Freeform: Shape 11">
              <a:extLst>
                <a:ext uri="{FF2B5EF4-FFF2-40B4-BE49-F238E27FC236}">
                  <a16:creationId xmlns:a16="http://schemas.microsoft.com/office/drawing/2014/main" id="{02ECB475-568C-47AC-B16D-2E202DEB2DE0}"/>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3" name="Oval 12">
              <a:extLst>
                <a:ext uri="{FF2B5EF4-FFF2-40B4-BE49-F238E27FC236}">
                  <a16:creationId xmlns:a16="http://schemas.microsoft.com/office/drawing/2014/main" id="{080D8764-525A-441E-B58F-068E82F097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4" name="Oval 13">
              <a:extLst>
                <a:ext uri="{FF2B5EF4-FFF2-40B4-BE49-F238E27FC236}">
                  <a16:creationId xmlns:a16="http://schemas.microsoft.com/office/drawing/2014/main" id="{11196109-6F2B-4738-B2FC-2CCC753AAB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Freeform: Shape 14">
              <a:extLst>
                <a:ext uri="{FF2B5EF4-FFF2-40B4-BE49-F238E27FC236}">
                  <a16:creationId xmlns:a16="http://schemas.microsoft.com/office/drawing/2014/main" id="{F7E468C2-69B8-470B-85E3-801A3CB1D7E2}"/>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sp useBgFill="1">
        <p:nvSpPr>
          <p:cNvPr id="17" name="Rectangle 16">
            <a:extLst>
              <a:ext uri="{FF2B5EF4-FFF2-40B4-BE49-F238E27FC236}">
                <a16:creationId xmlns:a16="http://schemas.microsoft.com/office/drawing/2014/main" id="{A5931BE0-4B93-4D6C-878E-ACC59D6B45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Diagram 1">
            <a:extLst>
              <a:ext uri="{FF2B5EF4-FFF2-40B4-BE49-F238E27FC236}">
                <a16:creationId xmlns:a16="http://schemas.microsoft.com/office/drawing/2014/main" id="{6644B5AE-FB1A-DB7D-7F2B-B96F9510CB5B}"/>
              </a:ext>
            </a:extLst>
          </p:cNvPr>
          <p:cNvGraphicFramePr/>
          <p:nvPr>
            <p:extLst>
              <p:ext uri="{D42A27DB-BD31-4B8C-83A1-F6EECF244321}">
                <p14:modId xmlns:p14="http://schemas.microsoft.com/office/powerpoint/2010/main" val="2857964763"/>
              </p:ext>
            </p:extLst>
          </p:nvPr>
        </p:nvGraphicFramePr>
        <p:xfrm>
          <a:off x="550864" y="505135"/>
          <a:ext cx="11186024" cy="7989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Content Placeholder 2" descr="Chart, bar chart&#10;&#10;Description automatically generated">
            <a:extLst>
              <a:ext uri="{FF2B5EF4-FFF2-40B4-BE49-F238E27FC236}">
                <a16:creationId xmlns:a16="http://schemas.microsoft.com/office/drawing/2014/main" id="{77098AFC-4209-7D53-77F5-5A0F827ABD91}"/>
              </a:ext>
            </a:extLst>
          </p:cNvPr>
          <p:cNvPicPr>
            <a:picLocks noGrp="1" noChangeAspect="1"/>
          </p:cNvPicPr>
          <p:nvPr>
            <p:ph idx="1"/>
          </p:nvPr>
        </p:nvPicPr>
        <p:blipFill>
          <a:blip r:embed="rId8"/>
          <a:stretch>
            <a:fillRect/>
          </a:stretch>
        </p:blipFill>
        <p:spPr>
          <a:xfrm>
            <a:off x="550865" y="1461751"/>
            <a:ext cx="6551394" cy="3947219"/>
          </a:xfrm>
          <a:custGeom>
            <a:avLst/>
            <a:gdLst/>
            <a:ahLst/>
            <a:cxnLst/>
            <a:rect l="l" t="t" r="r" b="b"/>
            <a:pathLst>
              <a:path w="6973882" h="5759451">
                <a:moveTo>
                  <a:pt x="0" y="0"/>
                </a:moveTo>
                <a:lnTo>
                  <a:pt x="6973882" y="0"/>
                </a:lnTo>
                <a:lnTo>
                  <a:pt x="6973882" y="5759451"/>
                </a:lnTo>
                <a:lnTo>
                  <a:pt x="0" y="5759451"/>
                </a:lnTo>
                <a:close/>
              </a:path>
            </a:pathLst>
          </a:custGeom>
        </p:spPr>
      </p:pic>
      <p:sp>
        <p:nvSpPr>
          <p:cNvPr id="6" name="Text Placeholder 5">
            <a:extLst>
              <a:ext uri="{FF2B5EF4-FFF2-40B4-BE49-F238E27FC236}">
                <a16:creationId xmlns:a16="http://schemas.microsoft.com/office/drawing/2014/main" id="{C3E73452-1EE1-68EA-6363-2DA8ADAA6E01}"/>
              </a:ext>
            </a:extLst>
          </p:cNvPr>
          <p:cNvSpPr>
            <a:spLocks noGrp="1"/>
          </p:cNvSpPr>
          <p:nvPr>
            <p:ph type="body" sz="half" idx="2"/>
          </p:nvPr>
        </p:nvSpPr>
        <p:spPr>
          <a:xfrm>
            <a:off x="7653124" y="1504176"/>
            <a:ext cx="4083764" cy="3947219"/>
          </a:xfrm>
        </p:spPr>
        <p:txBody>
          <a:bodyPr vert="horz" wrap="square" lIns="0" tIns="0" rIns="0" bIns="0" rtlCol="0" anchor="t">
            <a:normAutofit/>
          </a:bodyPr>
          <a:lstStyle/>
          <a:p>
            <a:r>
              <a:rPr lang="en-US" dirty="0"/>
              <a:t>T-test: Ho</a:t>
            </a:r>
            <a:r>
              <a:rPr lang="el-GR" dirty="0"/>
              <a:t>=</a:t>
            </a:r>
            <a:r>
              <a:rPr lang="en-US" dirty="0"/>
              <a:t>no difference in mean, Ha:=difference</a:t>
            </a:r>
          </a:p>
          <a:p>
            <a:r>
              <a:rPr lang="en-US" dirty="0"/>
              <a:t>Unfinished basement vs. Finished basement</a:t>
            </a:r>
          </a:p>
          <a:p>
            <a:r>
              <a:rPr lang="en-US" dirty="0"/>
              <a:t>P&lt;.05 at 2.39189E-16</a:t>
            </a:r>
          </a:p>
          <a:p>
            <a:r>
              <a:rPr lang="en-US" b="1" u="sng" dirty="0">
                <a:solidFill>
                  <a:schemeClr val="accent2">
                    <a:alpha val="60000"/>
                  </a:schemeClr>
                </a:solidFill>
              </a:rPr>
              <a:t>Recommendation</a:t>
            </a:r>
            <a:r>
              <a:rPr lang="en-US" u="sng" dirty="0">
                <a:solidFill>
                  <a:schemeClr val="accent2">
                    <a:alpha val="60000"/>
                  </a:schemeClr>
                </a:solidFill>
              </a:rPr>
              <a:t>: </a:t>
            </a:r>
            <a:r>
              <a:rPr lang="en-US" dirty="0"/>
              <a:t>Houses with finished basement are sold at higher prices than houses with unfinished and are in greater demand.</a:t>
            </a:r>
          </a:p>
          <a:p>
            <a:pPr indent="-228600">
              <a:buFont typeface="Arial" panose="020B0604020202020204" pitchFamily="34" charset="0"/>
              <a:buChar char="•"/>
            </a:pPr>
            <a:endParaRPr lang="en-US" dirty="0"/>
          </a:p>
        </p:txBody>
      </p:sp>
      <p:sp>
        <p:nvSpPr>
          <p:cNvPr id="19" name="Oval 18">
            <a:extLst>
              <a:ext uri="{FF2B5EF4-FFF2-40B4-BE49-F238E27FC236}">
                <a16:creationId xmlns:a16="http://schemas.microsoft.com/office/drawing/2014/main" id="{FD3E50C4-0603-4524-A349-442067B88B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05125" y="4432523"/>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aphicFrame>
        <p:nvGraphicFramePr>
          <p:cNvPr id="7" name="Table 6">
            <a:extLst>
              <a:ext uri="{FF2B5EF4-FFF2-40B4-BE49-F238E27FC236}">
                <a16:creationId xmlns:a16="http://schemas.microsoft.com/office/drawing/2014/main" id="{BC4E1A6B-8280-C0FD-DD6C-F73950855564}"/>
              </a:ext>
            </a:extLst>
          </p:cNvPr>
          <p:cNvGraphicFramePr>
            <a:graphicFrameLocks noGrp="1"/>
          </p:cNvGraphicFramePr>
          <p:nvPr>
            <p:extLst>
              <p:ext uri="{D42A27DB-BD31-4B8C-83A1-F6EECF244321}">
                <p14:modId xmlns:p14="http://schemas.microsoft.com/office/powerpoint/2010/main" val="2935810080"/>
              </p:ext>
            </p:extLst>
          </p:nvPr>
        </p:nvGraphicFramePr>
        <p:xfrm>
          <a:off x="550864" y="5566622"/>
          <a:ext cx="6551395" cy="786242"/>
        </p:xfrm>
        <a:graphic>
          <a:graphicData uri="http://schemas.openxmlformats.org/drawingml/2006/table">
            <a:tbl>
              <a:tblPr>
                <a:tableStyleId>{5C22544A-7EE6-4342-B048-85BDC9FD1C3A}</a:tableStyleId>
              </a:tblPr>
              <a:tblGrid>
                <a:gridCol w="6551395">
                  <a:extLst>
                    <a:ext uri="{9D8B030D-6E8A-4147-A177-3AD203B41FA5}">
                      <a16:colId xmlns:a16="http://schemas.microsoft.com/office/drawing/2014/main" val="2523408791"/>
                    </a:ext>
                  </a:extLst>
                </a:gridCol>
              </a:tblGrid>
              <a:tr h="393121">
                <a:tc>
                  <a:txBody>
                    <a:bodyPr/>
                    <a:lstStyle/>
                    <a:p>
                      <a:pPr algn="l" fontAlgn="b"/>
                      <a:r>
                        <a:rPr lang="en-US" sz="1200" u="none" strike="noStrike" dirty="0">
                          <a:effectLst/>
                        </a:rPr>
                        <a:t>Reject the null that there is no difference between the population means of finished basement and Sales Price.</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53403504"/>
                  </a:ext>
                </a:extLst>
              </a:tr>
              <a:tr h="393121">
                <a:tc>
                  <a:txBody>
                    <a:bodyPr/>
                    <a:lstStyle/>
                    <a:p>
                      <a:pPr algn="l" fontAlgn="b"/>
                      <a:r>
                        <a:rPr lang="en-US" sz="1200" u="none" strike="noStrike" dirty="0">
                          <a:effectLst/>
                        </a:rPr>
                        <a:t>This difference is significant at the &lt;.05 level. With 95% confidence, the difference is between -40910 and -25269 means.</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22720962"/>
                  </a:ext>
                </a:extLst>
              </a:tr>
            </a:tbl>
          </a:graphicData>
        </a:graphic>
      </p:graphicFrame>
    </p:spTree>
    <p:extLst>
      <p:ext uri="{BB962C8B-B14F-4D97-AF65-F5344CB8AC3E}">
        <p14:creationId xmlns:p14="http://schemas.microsoft.com/office/powerpoint/2010/main" val="3716226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Diagram 1">
            <a:extLst>
              <a:ext uri="{FF2B5EF4-FFF2-40B4-BE49-F238E27FC236}">
                <a16:creationId xmlns:a16="http://schemas.microsoft.com/office/drawing/2014/main" id="{EA568871-34F8-90B5-5D14-19A6A7B63444}"/>
              </a:ext>
            </a:extLst>
          </p:cNvPr>
          <p:cNvGraphicFramePr/>
          <p:nvPr>
            <p:extLst>
              <p:ext uri="{D42A27DB-BD31-4B8C-83A1-F6EECF244321}">
                <p14:modId xmlns:p14="http://schemas.microsoft.com/office/powerpoint/2010/main" val="939219917"/>
              </p:ext>
            </p:extLst>
          </p:nvPr>
        </p:nvGraphicFramePr>
        <p:xfrm>
          <a:off x="358095" y="549276"/>
          <a:ext cx="11283044" cy="8912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Content Placeholder 10">
            <a:extLst>
              <a:ext uri="{FF2B5EF4-FFF2-40B4-BE49-F238E27FC236}">
                <a16:creationId xmlns:a16="http://schemas.microsoft.com/office/drawing/2014/main" id="{63D2B9D9-80C6-60DE-13D7-41C0863511BC}"/>
              </a:ext>
            </a:extLst>
          </p:cNvPr>
          <p:cNvPicPr>
            <a:picLocks noGrp="1" noChangeAspect="1"/>
          </p:cNvPicPr>
          <p:nvPr>
            <p:ph idx="1"/>
          </p:nvPr>
        </p:nvPicPr>
        <p:blipFill>
          <a:blip r:embed="rId8"/>
          <a:stretch>
            <a:fillRect/>
          </a:stretch>
        </p:blipFill>
        <p:spPr>
          <a:xfrm>
            <a:off x="3037767" y="1658418"/>
            <a:ext cx="5923699" cy="3307398"/>
          </a:xfrm>
        </p:spPr>
      </p:pic>
      <p:graphicFrame>
        <p:nvGraphicFramePr>
          <p:cNvPr id="15" name="Table 14">
            <a:extLst>
              <a:ext uri="{FF2B5EF4-FFF2-40B4-BE49-F238E27FC236}">
                <a16:creationId xmlns:a16="http://schemas.microsoft.com/office/drawing/2014/main" id="{ED608E10-102E-DC2A-D357-6F8AC6B90127}"/>
              </a:ext>
            </a:extLst>
          </p:cNvPr>
          <p:cNvGraphicFramePr>
            <a:graphicFrameLocks noGrp="1"/>
          </p:cNvGraphicFramePr>
          <p:nvPr>
            <p:extLst>
              <p:ext uri="{D42A27DB-BD31-4B8C-83A1-F6EECF244321}">
                <p14:modId xmlns:p14="http://schemas.microsoft.com/office/powerpoint/2010/main" val="2339584523"/>
              </p:ext>
            </p:extLst>
          </p:nvPr>
        </p:nvGraphicFramePr>
        <p:xfrm>
          <a:off x="3037768" y="5183740"/>
          <a:ext cx="5923698" cy="1240971"/>
        </p:xfrm>
        <a:graphic>
          <a:graphicData uri="http://schemas.openxmlformats.org/drawingml/2006/table">
            <a:tbl>
              <a:tblPr>
                <a:tableStyleId>{5C22544A-7EE6-4342-B048-85BDC9FD1C3A}</a:tableStyleId>
              </a:tblPr>
              <a:tblGrid>
                <a:gridCol w="1876339">
                  <a:extLst>
                    <a:ext uri="{9D8B030D-6E8A-4147-A177-3AD203B41FA5}">
                      <a16:colId xmlns:a16="http://schemas.microsoft.com/office/drawing/2014/main" val="924949290"/>
                    </a:ext>
                  </a:extLst>
                </a:gridCol>
                <a:gridCol w="2652133">
                  <a:extLst>
                    <a:ext uri="{9D8B030D-6E8A-4147-A177-3AD203B41FA5}">
                      <a16:colId xmlns:a16="http://schemas.microsoft.com/office/drawing/2014/main" val="1960261650"/>
                    </a:ext>
                  </a:extLst>
                </a:gridCol>
                <a:gridCol w="1395226">
                  <a:extLst>
                    <a:ext uri="{9D8B030D-6E8A-4147-A177-3AD203B41FA5}">
                      <a16:colId xmlns:a16="http://schemas.microsoft.com/office/drawing/2014/main" val="2964331787"/>
                    </a:ext>
                  </a:extLst>
                </a:gridCol>
              </a:tblGrid>
              <a:tr h="203200">
                <a:tc>
                  <a:txBody>
                    <a:bodyPr/>
                    <a:lstStyle/>
                    <a:p>
                      <a:pPr algn="l" fontAlgn="b"/>
                      <a:r>
                        <a:rPr lang="en-US" sz="1200" b="1" i="0" u="none" strike="noStrike" dirty="0">
                          <a:solidFill>
                            <a:srgbClr val="000000"/>
                          </a:solidFill>
                          <a:effectLst/>
                          <a:latin typeface="Calibri" panose="020F0502020204030204" pitchFamily="34" charset="0"/>
                        </a:rPr>
                        <a:t>Kitchen Quality</a:t>
                      </a:r>
                    </a:p>
                  </a:txBody>
                  <a:tcPr marL="9525" marR="9525" marT="9525" marB="0" anchor="b"/>
                </a:tc>
                <a:tc>
                  <a:txBody>
                    <a:bodyPr/>
                    <a:lstStyle/>
                    <a:p>
                      <a:pPr algn="l" fontAlgn="b"/>
                      <a:r>
                        <a:rPr lang="en-US" sz="1200" u="none" strike="noStrike">
                          <a:effectLst/>
                        </a:rPr>
                        <a:t>Sum of SalePrice</a:t>
                      </a:r>
                      <a:endParaRPr lang="en-US" sz="1200" b="1" i="0" u="none" strike="noStrike">
                        <a:solidFill>
                          <a:srgbClr val="000000"/>
                        </a:solidFill>
                        <a:effectLst/>
                        <a:latin typeface="Calibri" panose="020F0502020204030204" pitchFamily="34" charset="0"/>
                      </a:endParaRPr>
                    </a:p>
                  </a:txBody>
                  <a:tcPr marL="9525" marR="9525" marT="9525" marB="0" anchor="b"/>
                </a:tc>
                <a:tc>
                  <a:txBody>
                    <a:bodyPr/>
                    <a:lstStyle/>
                    <a:p>
                      <a:pPr algn="l" fontAlgn="b"/>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53359834"/>
                  </a:ext>
                </a:extLst>
              </a:tr>
              <a:tr h="228600">
                <a:tc>
                  <a:txBody>
                    <a:bodyPr/>
                    <a:lstStyle/>
                    <a:p>
                      <a:pPr algn="l" fontAlgn="b"/>
                      <a:r>
                        <a:rPr lang="en-US" sz="1200" u="none" strike="noStrike">
                          <a:effectLst/>
                        </a:rPr>
                        <a:t>Ex</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 $        32,855,467.00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Excellent</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2083078"/>
                  </a:ext>
                </a:extLst>
              </a:tr>
              <a:tr h="203200">
                <a:tc>
                  <a:txBody>
                    <a:bodyPr/>
                    <a:lstStyle/>
                    <a:p>
                      <a:pPr algn="l" fontAlgn="b"/>
                      <a:r>
                        <a:rPr lang="en-US" sz="1200" u="none" strike="noStrike">
                          <a:effectLst/>
                        </a:rPr>
                        <a:t>Fa</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 $          4,117,043.00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Good</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1074794584"/>
                  </a:ext>
                </a:extLst>
              </a:tr>
              <a:tr h="203200">
                <a:tc>
                  <a:txBody>
                    <a:bodyPr/>
                    <a:lstStyle/>
                    <a:p>
                      <a:pPr algn="l" fontAlgn="b"/>
                      <a:r>
                        <a:rPr lang="en-US" sz="1200" u="none" strike="noStrike">
                          <a:effectLst/>
                        </a:rPr>
                        <a:t>Gd</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 $      124,299,990.00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Typical/Average</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3184162436"/>
                  </a:ext>
                </a:extLst>
              </a:tr>
              <a:tr h="203200">
                <a:tc>
                  <a:txBody>
                    <a:bodyPr/>
                    <a:lstStyle/>
                    <a:p>
                      <a:pPr algn="l" fontAlgn="b"/>
                      <a:r>
                        <a:rPr lang="en-US" sz="1200" u="none" strike="noStrike">
                          <a:effectLst/>
                        </a:rPr>
                        <a:t>TA</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 $      102,872,446.00 </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a:effectLst/>
                        </a:rPr>
                        <a:t>Fair</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631174771"/>
                  </a:ext>
                </a:extLst>
              </a:tr>
              <a:tr h="199571">
                <a:tc>
                  <a:txBody>
                    <a:bodyPr/>
                    <a:lstStyle/>
                    <a:p>
                      <a:pPr algn="l" fontAlgn="b"/>
                      <a:r>
                        <a:rPr lang="en-US" sz="1200" u="none" strike="noStrike" dirty="0">
                          <a:effectLst/>
                        </a:rPr>
                        <a:t>Grand Total</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a:effectLst/>
                        </a:rPr>
                        <a:t> $      264,144,946.00 </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l" fontAlgn="b"/>
                      <a:r>
                        <a:rPr lang="en-US" sz="1200" u="none" strike="noStrike" dirty="0">
                          <a:effectLst/>
                        </a:rPr>
                        <a:t>Poor</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4198516219"/>
                  </a:ext>
                </a:extLst>
              </a:tr>
            </a:tbl>
          </a:graphicData>
        </a:graphic>
      </p:graphicFrame>
    </p:spTree>
    <p:extLst>
      <p:ext uri="{BB962C8B-B14F-4D97-AF65-F5344CB8AC3E}">
        <p14:creationId xmlns:p14="http://schemas.microsoft.com/office/powerpoint/2010/main" val="1708216651"/>
      </p:ext>
    </p:extLst>
  </p:cSld>
  <p:clrMapOvr>
    <a:masterClrMapping/>
  </p:clrMapOvr>
</p:sld>
</file>

<file path=ppt/theme/theme1.xml><?xml version="1.0" encoding="utf-8"?>
<a:theme xmlns:a="http://schemas.openxmlformats.org/drawingml/2006/main" name="3DFloatVTI">
  <a:themeElements>
    <a:clrScheme name="AnalogousFromLightSeed_2SEEDS">
      <a:dk1>
        <a:srgbClr val="000000"/>
      </a:dk1>
      <a:lt1>
        <a:srgbClr val="FFFFFF"/>
      </a:lt1>
      <a:dk2>
        <a:srgbClr val="242A41"/>
      </a:dk2>
      <a:lt2>
        <a:srgbClr val="E8E5E2"/>
      </a:lt2>
      <a:accent1>
        <a:srgbClr val="7F98BA"/>
      </a:accent1>
      <a:accent2>
        <a:srgbClr val="7EA9B0"/>
      </a:accent2>
      <a:accent3>
        <a:srgbClr val="9697C6"/>
      </a:accent3>
      <a:accent4>
        <a:srgbClr val="BA887F"/>
      </a:accent4>
      <a:accent5>
        <a:srgbClr val="B9A07E"/>
      </a:accent5>
      <a:accent6>
        <a:srgbClr val="A7A672"/>
      </a:accent6>
      <a:hlink>
        <a:srgbClr val="997E5C"/>
      </a:hlink>
      <a:folHlink>
        <a:srgbClr val="7F7F7F"/>
      </a:folHlink>
    </a:clrScheme>
    <a:fontScheme name="Float">
      <a:majorFont>
        <a:latin typeface="Avenir Next LT Pro"/>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2845</TotalTime>
  <Words>1570</Words>
  <Application>Microsoft Macintosh PowerPoint</Application>
  <PresentationFormat>Widescreen</PresentationFormat>
  <Paragraphs>144</Paragraphs>
  <Slides>15</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Avenir Next LT Pro</vt:lpstr>
      <vt:lpstr>Calibri</vt:lpstr>
      <vt:lpstr>Wingdings</vt:lpstr>
      <vt:lpstr>3DFloatVTI</vt:lpstr>
      <vt:lpstr>Factors Driving House Prices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Factors Driving House Prices</dc:title>
  <dc:creator>melike karaman</dc:creator>
  <cp:lastModifiedBy>melike karaman</cp:lastModifiedBy>
  <cp:revision>6</cp:revision>
  <dcterms:created xsi:type="dcterms:W3CDTF">2023-01-25T19:52:33Z</dcterms:created>
  <dcterms:modified xsi:type="dcterms:W3CDTF">2023-01-28T00:43:27Z</dcterms:modified>
</cp:coreProperties>
</file>

<file path=docProps/thumbnail.jpeg>
</file>